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3" r:id="rId4"/>
    <p:sldId id="264" r:id="rId5"/>
    <p:sldId id="258" r:id="rId6"/>
    <p:sldId id="259" r:id="rId7"/>
    <p:sldId id="260" r:id="rId8"/>
    <p:sldId id="261" r:id="rId9"/>
    <p:sldId id="257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4719" autoAdjust="0"/>
  </p:normalViewPr>
  <p:slideViewPr>
    <p:cSldViewPr snapToGrid="0">
      <p:cViewPr varScale="1">
        <p:scale>
          <a:sx n="80" d="100"/>
          <a:sy n="80" d="100"/>
        </p:scale>
        <p:origin x="336" y="96"/>
      </p:cViewPr>
      <p:guideLst/>
    </p:cSldViewPr>
  </p:slideViewPr>
  <p:outlineViewPr>
    <p:cViewPr>
      <p:scale>
        <a:sx n="33" d="100"/>
        <a:sy n="33" d="100"/>
      </p:scale>
      <p:origin x="0" y="-25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14FC7-0263-44BA-9E06-755BC32E43C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94FD-7F9A-4419-85E9-D756ED92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0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C1F25-7AC8-4B55-B249-F8321E361A46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8DBB5-55D5-464A-891E-23CF08FD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01040" y="4489387"/>
            <a:ext cx="5608320" cy="4253103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975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1040" y="4489387"/>
            <a:ext cx="5608320" cy="4253103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436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701040" y="4489387"/>
            <a:ext cx="5608320" cy="4253103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548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01040" y="4489387"/>
            <a:ext cx="5608320" cy="4253103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r>
              <a:rPr lang="en"/>
              <a:t>Cast iron before - dirt and grass would stick - didn’t stick to steel </a:t>
            </a:r>
          </a:p>
        </p:txBody>
      </p:sp>
    </p:spTree>
    <p:extLst>
      <p:ext uri="{BB962C8B-B14F-4D97-AF65-F5344CB8AC3E}">
        <p14:creationId xmlns:p14="http://schemas.microsoft.com/office/powerpoint/2010/main" val="290377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00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7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656749" y="1680377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232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6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3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1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9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6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41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Transforming the West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9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Transcontinental Railroad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15" y="1999323"/>
            <a:ext cx="11405287" cy="420624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Railroad that connected the Eastern US and Western US</a:t>
            </a:r>
          </a:p>
          <a:p>
            <a:pPr lvl="1"/>
            <a:r>
              <a:rPr lang="en-US" sz="2800" dirty="0" smtClean="0"/>
              <a:t>Debate prior to Civil War over location-Settled on a more Northern route post war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Two companies worked to complete the railroad</a:t>
            </a:r>
          </a:p>
          <a:p>
            <a:pPr lvl="1"/>
            <a:r>
              <a:rPr lang="en-US" sz="2800" b="1" u="sng" dirty="0" smtClean="0">
                <a:solidFill>
                  <a:srgbClr val="C00000"/>
                </a:solidFill>
              </a:rPr>
              <a:t>Union Pacific Company- </a:t>
            </a:r>
            <a:r>
              <a:rPr lang="en-US" sz="2800" dirty="0" smtClean="0">
                <a:solidFill>
                  <a:srgbClr val="C00000"/>
                </a:solidFill>
              </a:rPr>
              <a:t>worked west from Nebraska</a:t>
            </a: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Utilized Irish immigrants and African Americans</a:t>
            </a:r>
          </a:p>
          <a:p>
            <a:pPr lvl="1"/>
            <a:r>
              <a:rPr lang="en-US" sz="2800" b="1" u="sng" dirty="0" smtClean="0">
                <a:solidFill>
                  <a:srgbClr val="C00000"/>
                </a:solidFill>
              </a:rPr>
              <a:t>Central Pacific Company- </a:t>
            </a:r>
            <a:r>
              <a:rPr lang="en-US" sz="2800" dirty="0" smtClean="0">
                <a:solidFill>
                  <a:srgbClr val="C00000"/>
                </a:solidFill>
              </a:rPr>
              <a:t>worked east from California</a:t>
            </a: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Tough terrain (mountains) and used Chinese immigrants</a:t>
            </a:r>
          </a:p>
          <a:p>
            <a:r>
              <a:rPr lang="en-US" sz="2800" dirty="0" smtClean="0"/>
              <a:t>Railroad </a:t>
            </a:r>
            <a:r>
              <a:rPr lang="en-US" sz="2800" dirty="0" smtClean="0">
                <a:solidFill>
                  <a:srgbClr val="C00000"/>
                </a:solidFill>
              </a:rPr>
              <a:t>met in Utah </a:t>
            </a:r>
            <a:r>
              <a:rPr lang="en-US" sz="2800" dirty="0" smtClean="0"/>
              <a:t>in 1869</a:t>
            </a:r>
          </a:p>
          <a:p>
            <a:pPr lvl="1"/>
            <a:r>
              <a:rPr lang="en-US" sz="2800" dirty="0" smtClean="0"/>
              <a:t>Ceremony to drive in the </a:t>
            </a:r>
            <a:r>
              <a:rPr lang="en-US" sz="2800" b="1" u="sng" dirty="0" smtClean="0">
                <a:solidFill>
                  <a:srgbClr val="C00000"/>
                </a:solidFill>
              </a:rPr>
              <a:t>“golden spike”</a:t>
            </a:r>
            <a:r>
              <a:rPr lang="en-US" sz="2800" dirty="0" smtClean="0">
                <a:solidFill>
                  <a:srgbClr val="C00000"/>
                </a:solidFill>
              </a:rPr>
              <a:t> to connect the two railroads</a:t>
            </a:r>
            <a:endParaRPr lang="en-US" sz="2800" b="1" u="sng" dirty="0" smtClean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664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Impact</a:t>
            </a:r>
            <a:r>
              <a:rPr lang="en-US" dirty="0" smtClean="0"/>
              <a:t> of the Railroad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Boost to the economy</a:t>
            </a:r>
          </a:p>
          <a:p>
            <a:pPr lvl="1"/>
            <a:r>
              <a:rPr lang="en-US" sz="2800" dirty="0" smtClean="0"/>
              <a:t>Moved goods and people much faster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Towns were created as stops along the railroad</a:t>
            </a:r>
          </a:p>
          <a:p>
            <a:r>
              <a:rPr lang="en-US" sz="2800" dirty="0" smtClean="0"/>
              <a:t>Many new </a:t>
            </a:r>
            <a:r>
              <a:rPr lang="en-US" sz="2800" dirty="0" smtClean="0">
                <a:solidFill>
                  <a:srgbClr val="C00000"/>
                </a:solidFill>
              </a:rPr>
              <a:t>settlers moved west</a:t>
            </a:r>
            <a:r>
              <a:rPr lang="en-US" sz="2800" dirty="0" smtClean="0"/>
              <a:t> as it was </a:t>
            </a:r>
            <a:r>
              <a:rPr lang="en-US" sz="2800" dirty="0" smtClean="0">
                <a:solidFill>
                  <a:srgbClr val="C00000"/>
                </a:solidFill>
              </a:rPr>
              <a:t>easier to buy and sell goods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Times zones created </a:t>
            </a:r>
            <a:r>
              <a:rPr lang="en-US" sz="2800" dirty="0" smtClean="0"/>
              <a:t>standard time for the country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316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How difficult do you believe it was to have two separate railroad companies meet in the middle of America?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Why did the Central Pacific Railroad Company get fewer miles?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How will the Railroad improve the quality of life in the West? What other inventions will improve the quality of life out West?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392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>
                <a:solidFill>
                  <a:srgbClr val="C00000"/>
                </a:solidFill>
              </a:rPr>
              <a:t>Barbed Wire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04800" y="1986432"/>
            <a:ext cx="11370000" cy="410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304792">
              <a:buClr>
                <a:srgbClr val="E06666"/>
              </a:buClr>
              <a:buFont typeface="Source Code Pro"/>
            </a:pPr>
            <a:r>
              <a:rPr lang="en" sz="2800" dirty="0">
                <a:latin typeface="Source Code Pro"/>
                <a:ea typeface="Source Code Pro"/>
                <a:cs typeface="Source Code Pro"/>
                <a:sym typeface="Source Code Pro"/>
              </a:rPr>
              <a:t>1873 - Joseph Glidden </a:t>
            </a:r>
            <a:r>
              <a:rPr lang="en" sz="2800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gets patent for a better design of barbed wire</a:t>
            </a:r>
          </a:p>
          <a:p>
            <a:pPr marL="1219170" lvl="1" indent="-457189">
              <a:buClr>
                <a:srgbClr val="FFFFFF"/>
              </a:buClr>
              <a:buSzPct val="100000"/>
              <a:buFont typeface="Source Code Pro"/>
            </a:pPr>
            <a:r>
              <a:rPr lang="en" sz="3200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Glidden’s had two wires to hold the sharp bur </a:t>
            </a:r>
          </a:p>
          <a:p>
            <a:pPr marL="609585" indent="-304792">
              <a:buClr>
                <a:srgbClr val="E06666"/>
              </a:buClr>
              <a:buFont typeface="Source Code Pro"/>
            </a:pPr>
            <a:r>
              <a:rPr lang="en" sz="28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Barbed wire = cheaper solution to wood</a:t>
            </a:r>
          </a:p>
          <a:p>
            <a:pPr marL="609585" indent="-304792">
              <a:buClr>
                <a:srgbClr val="FFFFFF"/>
              </a:buClr>
              <a:buFont typeface="Source Code Pro"/>
            </a:pPr>
            <a:r>
              <a:rPr lang="en" sz="2800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Necessary - </a:t>
            </a:r>
            <a:r>
              <a:rPr lang="en" sz="28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kept cattle out of farmer’s crops</a:t>
            </a:r>
          </a:p>
          <a:p>
            <a:pPr>
              <a:buNone/>
            </a:pPr>
            <a:endParaRPr sz="2800" dirty="0">
              <a:solidFill>
                <a:srgbClr val="FFFFFF"/>
              </a:solidFill>
            </a:endParaRPr>
          </a:p>
        </p:txBody>
      </p:sp>
      <p:pic>
        <p:nvPicPr>
          <p:cNvPr id="165" name="Shape 165" descr="Image result for glidden barbed wir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1635" y="4288232"/>
            <a:ext cx="4598165" cy="180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 descr="Image result for glidden barbed wire and cattl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4887" y="3744097"/>
            <a:ext cx="3668268" cy="2009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98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>
                <a:solidFill>
                  <a:srgbClr val="C00000"/>
                </a:solidFill>
              </a:rPr>
              <a:t>Six Shooter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517200" y="2184317"/>
            <a:ext cx="11157600" cy="410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07987">
              <a:buClr>
                <a:srgbClr val="E06666"/>
              </a:buClr>
              <a:buSzPct val="100000"/>
              <a:buFont typeface="Source Code Pro"/>
            </a:pPr>
            <a:r>
              <a:rPr lang="en" sz="3200" dirty="0">
                <a:latin typeface="Source Code Pro"/>
                <a:ea typeface="Source Code Pro"/>
                <a:cs typeface="Source Code Pro"/>
                <a:sym typeface="Source Code Pro"/>
              </a:rPr>
              <a:t>1836 - Samuel Colt - got patent for the </a:t>
            </a:r>
            <a:r>
              <a:rPr lang="en" sz="32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revolver </a:t>
            </a:r>
            <a:r>
              <a:rPr lang="en" sz="3200" dirty="0">
                <a:latin typeface="Source Code Pro"/>
                <a:ea typeface="Source Code Pro"/>
                <a:cs typeface="Source Code Pro"/>
                <a:sym typeface="Source Code Pro"/>
              </a:rPr>
              <a:t>mechanism</a:t>
            </a:r>
            <a:r>
              <a:rPr lang="en" sz="32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that allows guns to fire multiple shots</a:t>
            </a:r>
          </a:p>
          <a:p>
            <a:pPr marL="609585" indent="-507987">
              <a:buClr>
                <a:srgbClr val="FFFFFF"/>
              </a:buClr>
              <a:buSzPct val="100000"/>
              <a:buFont typeface="Source Code Pro"/>
            </a:pPr>
            <a:r>
              <a:rPr lang="en" sz="3200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Made it easier to defend oneself on the frontier</a:t>
            </a:r>
          </a:p>
        </p:txBody>
      </p:sp>
      <p:pic>
        <p:nvPicPr>
          <p:cNvPr id="173" name="Shape 173" descr="Image result for colt 45 six shooter 1870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8604" y="3878465"/>
            <a:ext cx="3112764" cy="2685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325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>
                <a:solidFill>
                  <a:srgbClr val="C00000"/>
                </a:solidFill>
              </a:rPr>
              <a:t>Windmills 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304792">
              <a:buClr>
                <a:srgbClr val="E06666"/>
              </a:buClr>
              <a:buFont typeface="Source Code Pro"/>
            </a:pPr>
            <a:r>
              <a:rPr lang="en" sz="32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Converted force of wind into power</a:t>
            </a:r>
          </a:p>
          <a:p>
            <a:pPr marL="609585" indent="-304792">
              <a:buClr>
                <a:srgbClr val="FFFFFF"/>
              </a:buClr>
              <a:buFont typeface="Source Code Pro"/>
            </a:pPr>
            <a:r>
              <a:rPr lang="en" sz="3200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Allowed farmers </a:t>
            </a:r>
            <a:r>
              <a:rPr lang="en" sz="32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to draw water </a:t>
            </a:r>
            <a:r>
              <a:rPr lang="en" sz="3200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from super deep wells</a:t>
            </a:r>
            <a:r>
              <a:rPr lang="en" dirty="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</a:p>
        </p:txBody>
      </p:sp>
      <p:pic>
        <p:nvPicPr>
          <p:cNvPr id="180" name="Shape 180" descr="Image result for windmills great plain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401" y="3458168"/>
            <a:ext cx="4496145" cy="3399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Image result for windmills great plain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2400" y="4134738"/>
            <a:ext cx="4106400" cy="2545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80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>
                <a:solidFill>
                  <a:srgbClr val="C00000"/>
                </a:solidFill>
              </a:rPr>
              <a:t>Steel Plow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07987">
              <a:buClr>
                <a:srgbClr val="E06666"/>
              </a:buClr>
              <a:buSzPct val="100000"/>
              <a:buFont typeface="Source Code Pro"/>
            </a:pPr>
            <a:r>
              <a:rPr lang="en" sz="32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Invented by John Deere </a:t>
            </a:r>
            <a:r>
              <a:rPr lang="en" sz="3200" dirty="0">
                <a:latin typeface="Source Code Pro"/>
                <a:ea typeface="Source Code Pro"/>
                <a:cs typeface="Source Code Pro"/>
                <a:sym typeface="Source Code Pro"/>
              </a:rPr>
              <a:t>- 1837</a:t>
            </a:r>
          </a:p>
          <a:p>
            <a:pPr marL="609585" indent="-507987">
              <a:buClr>
                <a:srgbClr val="FFFFFF"/>
              </a:buClr>
              <a:buSzPct val="100000"/>
              <a:buFont typeface="Source Code Pro"/>
            </a:pPr>
            <a:r>
              <a:rPr lang="en" sz="3200" dirty="0">
                <a:solidFill>
                  <a:srgbClr val="C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Saved farmers time when they plowed </a:t>
            </a:r>
          </a:p>
        </p:txBody>
      </p:sp>
      <p:pic>
        <p:nvPicPr>
          <p:cNvPr id="188" name="Shape 188" descr="Image result for steel plow 1837 john deer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7897" y="3505200"/>
            <a:ext cx="5926667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Image result for steel plow 1837 john deer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231" y="3685923"/>
            <a:ext cx="5595899" cy="2845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77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Inventions of the West </a:t>
            </a:r>
            <a:r>
              <a:rPr lang="en-US" dirty="0"/>
              <a:t>(#5 of the Unit 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 the white piece of printer paper – write “Inventions of the West” at the top</a:t>
            </a:r>
          </a:p>
          <a:p>
            <a:r>
              <a:rPr lang="en-US" sz="2800" dirty="0"/>
              <a:t>Pick one of the inventions discussed today </a:t>
            </a:r>
          </a:p>
          <a:p>
            <a:pPr lvl="1"/>
            <a:r>
              <a:rPr lang="en-US" sz="2800" dirty="0"/>
              <a:t>Create an advertisement to sell the product </a:t>
            </a:r>
          </a:p>
          <a:p>
            <a:pPr lvl="1"/>
            <a:r>
              <a:rPr lang="en-US" sz="2800" dirty="0"/>
              <a:t>Your advertisement should include a price (any fake price) and WHY people should buy your product. (The importance).</a:t>
            </a:r>
          </a:p>
          <a:p>
            <a:r>
              <a:rPr lang="en-US" sz="2800" dirty="0"/>
              <a:t>On the back, in a paragraph, write about the significance of the invention you chose. Explain why you believe it to be more significant than two other inventions discussed.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222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993</TotalTime>
  <Words>396</Words>
  <Application>Microsoft Office PowerPoint</Application>
  <PresentationFormat>Widescreen</PresentationFormat>
  <Paragraphs>42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Corbel</vt:lpstr>
      <vt:lpstr>Source Code Pro</vt:lpstr>
      <vt:lpstr>Wingdings</vt:lpstr>
      <vt:lpstr>Banded</vt:lpstr>
      <vt:lpstr>Transforming the West</vt:lpstr>
      <vt:lpstr>Transcontinental Railroad</vt:lpstr>
      <vt:lpstr>Impact of the Railroad</vt:lpstr>
      <vt:lpstr>Discussion </vt:lpstr>
      <vt:lpstr>Barbed Wire</vt:lpstr>
      <vt:lpstr>Six Shooter</vt:lpstr>
      <vt:lpstr>Windmills </vt:lpstr>
      <vt:lpstr>Steel Plow</vt:lpstr>
      <vt:lpstr>Inventions of the West (#5 of the Unit Book)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the West</dc:title>
  <dc:creator>admin</dc:creator>
  <cp:lastModifiedBy>Rachael Thieleman</cp:lastModifiedBy>
  <cp:revision>4</cp:revision>
  <cp:lastPrinted>2018-04-04T11:07:44Z</cp:lastPrinted>
  <dcterms:created xsi:type="dcterms:W3CDTF">2018-04-03T18:44:41Z</dcterms:created>
  <dcterms:modified xsi:type="dcterms:W3CDTF">2018-04-04T12:02:24Z</dcterms:modified>
</cp:coreProperties>
</file>