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4" r:id="rId8"/>
    <p:sldId id="267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5" autoAdjust="0"/>
    <p:restoredTop sz="94660"/>
  </p:normalViewPr>
  <p:slideViewPr>
    <p:cSldViewPr snapToGrid="0">
      <p:cViewPr varScale="1">
        <p:scale>
          <a:sx n="78" d="100"/>
          <a:sy n="78" d="100"/>
        </p:scale>
        <p:origin x="25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smtClean="0"/>
              <a:pPr/>
              <a:t>3/12/2017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5982339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3/12/2017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54186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3/12/2017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2535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3/12/2017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7793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334D819-9F07-4261-B09B-9E467E5D9002}" type="datetimeFigureOut">
              <a:rPr lang="en-US" smtClean="0"/>
              <a:pPr/>
              <a:t>3/12/2017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960495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3/12/2017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458553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3/12/2017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9948726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3/12/2017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5384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3/12/2017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1527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9334D819-9F07-4261-B09B-9E467E5D9002}" type="datetimeFigureOut">
              <a:rPr lang="en-US" smtClean="0"/>
              <a:t>3/12/2017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5296289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9334D819-9F07-4261-B09B-9E467E5D9002}" type="datetimeFigureOut">
              <a:rPr lang="en-US" smtClean="0"/>
              <a:t>3/12/2017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4642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smtClean="0"/>
              <a:pPr/>
              <a:t>3/12/2017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909269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49311" y="1046205"/>
            <a:ext cx="12591535" cy="4214771"/>
          </a:xfrm>
        </p:spPr>
        <p:txBody>
          <a:bodyPr/>
          <a:lstStyle/>
          <a:p>
            <a:r>
              <a:rPr lang="en-US" sz="8000" b="1" dirty="0" smtClean="0">
                <a:solidFill>
                  <a:srgbClr val="C00000"/>
                </a:solidFill>
                <a:latin typeface="Cambria"/>
                <a:cs typeface="Cambria"/>
              </a:rPr>
              <a:t>Reconstructing</a:t>
            </a:r>
            <a:r>
              <a:rPr lang="en-US" sz="8000" b="1" dirty="0" smtClean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lang="en-US" sz="8000" b="1" dirty="0" smtClean="0">
                <a:solidFill>
                  <a:srgbClr val="C00000"/>
                </a:solidFill>
                <a:latin typeface="Cambria"/>
                <a:cs typeface="Cambria"/>
              </a:rPr>
              <a:t>the</a:t>
            </a:r>
            <a:r>
              <a:rPr lang="en-US" sz="8000" b="1" dirty="0" smtClean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lang="en-US" sz="8000" b="1" dirty="0" smtClean="0">
                <a:solidFill>
                  <a:srgbClr val="C00000"/>
                </a:solidFill>
                <a:latin typeface="Cambria"/>
                <a:cs typeface="Cambria"/>
              </a:rPr>
              <a:t>Union</a:t>
            </a:r>
            <a:endParaRPr lang="en-US" sz="8000" b="1" dirty="0">
              <a:solidFill>
                <a:srgbClr val="C00000"/>
              </a:solidFill>
              <a:latin typeface="Cambria"/>
              <a:cs typeface="Cambria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144619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Reconstructing the South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1874517"/>
            <a:ext cx="10178322" cy="4005075"/>
          </a:xfrm>
        </p:spPr>
        <p:txBody>
          <a:bodyPr>
            <a:normAutofit/>
          </a:bodyPr>
          <a:lstStyle/>
          <a:p>
            <a:r>
              <a:rPr lang="en-US" sz="2400" b="1" u="sng" dirty="0" smtClean="0">
                <a:solidFill>
                  <a:srgbClr val="C00000"/>
                </a:solidFill>
              </a:rPr>
              <a:t>Reconstruction: </a:t>
            </a:r>
            <a:r>
              <a:rPr lang="en-US" sz="2400" dirty="0" smtClean="0">
                <a:solidFill>
                  <a:srgbClr val="C00000"/>
                </a:solidFill>
              </a:rPr>
              <a:t>period of </a:t>
            </a:r>
            <a:r>
              <a:rPr lang="en-US" sz="2400" dirty="0" smtClean="0">
                <a:solidFill>
                  <a:srgbClr val="C00000"/>
                </a:solidFill>
              </a:rPr>
              <a:t>rebuilding and readmitting </a:t>
            </a:r>
            <a:r>
              <a:rPr lang="en-US" sz="2400" dirty="0" smtClean="0">
                <a:solidFill>
                  <a:srgbClr val="C00000"/>
                </a:solidFill>
              </a:rPr>
              <a:t>the South and </a:t>
            </a:r>
            <a:r>
              <a:rPr lang="en-US" sz="2400" dirty="0" smtClean="0">
                <a:solidFill>
                  <a:srgbClr val="C00000"/>
                </a:solidFill>
              </a:rPr>
              <a:t>establishing the role of African Americans in the new Southern culture.</a:t>
            </a:r>
          </a:p>
          <a:p>
            <a:r>
              <a:rPr lang="en-US" sz="2400" dirty="0" smtClean="0"/>
              <a:t>Issues: How to bring states back into country? How to fix damage to the South?</a:t>
            </a:r>
            <a:r>
              <a:rPr lang="en-US" sz="2400" dirty="0"/>
              <a:t> </a:t>
            </a:r>
            <a:r>
              <a:rPr lang="en-US" sz="2400" dirty="0" smtClean="0"/>
              <a:t>How to ensure fair treatment of newly freed African Americans? What branch of the government would control it?</a:t>
            </a:r>
            <a:endParaRPr lang="en-US" sz="2400" dirty="0" smtClean="0"/>
          </a:p>
        </p:txBody>
      </p:sp>
      <p:pic>
        <p:nvPicPr>
          <p:cNvPr id="1026" name="Picture 2" descr="http://www.nps.gov/resources/customcf/story/Reconstruction_teas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1" y="4036792"/>
            <a:ext cx="3590925" cy="268846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philipcaruso-story.com/wp-content/uploads/2015/04/atlanta-ruins-after-shermans-marc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0935" y="3904046"/>
            <a:ext cx="3890066" cy="295395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8628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Lincoln’s </a:t>
            </a:r>
            <a:r>
              <a:rPr lang="en-US" dirty="0" smtClean="0">
                <a:solidFill>
                  <a:srgbClr val="C00000"/>
                </a:solidFill>
              </a:rPr>
              <a:t>Attitude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0324" y="1600200"/>
            <a:ext cx="8480042" cy="48006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Lincoln did not want to punish the South</a:t>
            </a:r>
          </a:p>
          <a:p>
            <a:pPr lvl="1"/>
            <a:r>
              <a:rPr lang="en-US" sz="2000" dirty="0" smtClean="0">
                <a:solidFill>
                  <a:srgbClr val="C00000"/>
                </a:solidFill>
              </a:rPr>
              <a:t>Punishment would not allow nation to heal</a:t>
            </a:r>
          </a:p>
          <a:p>
            <a:r>
              <a:rPr lang="en-US" sz="2400" dirty="0" smtClean="0">
                <a:solidFill>
                  <a:srgbClr val="C00000"/>
                </a:solidFill>
              </a:rPr>
              <a:t>Southerners</a:t>
            </a:r>
            <a:r>
              <a:rPr lang="en-US" sz="2400" dirty="0" smtClean="0"/>
              <a:t>, aside from Confederate leaders, </a:t>
            </a:r>
            <a:r>
              <a:rPr lang="en-US" sz="2400" dirty="0" smtClean="0">
                <a:solidFill>
                  <a:srgbClr val="C00000"/>
                </a:solidFill>
              </a:rPr>
              <a:t>would be given </a:t>
            </a:r>
            <a:r>
              <a:rPr lang="en-US" sz="2400" b="1" u="sng" dirty="0" smtClean="0">
                <a:solidFill>
                  <a:srgbClr val="C00000"/>
                </a:solidFill>
              </a:rPr>
              <a:t>amnesty</a:t>
            </a:r>
            <a:r>
              <a:rPr lang="en-US" sz="2400" dirty="0" smtClean="0">
                <a:solidFill>
                  <a:srgbClr val="C00000"/>
                </a:solidFill>
              </a:rPr>
              <a:t> (forgiven) if they took the oath</a:t>
            </a:r>
            <a:endParaRPr lang="en-US" sz="2400" dirty="0">
              <a:solidFill>
                <a:srgbClr val="C00000"/>
              </a:solidFill>
            </a:endParaRPr>
          </a:p>
        </p:txBody>
      </p:sp>
      <p:pic>
        <p:nvPicPr>
          <p:cNvPr id="2052" name="Picture 4" descr="http://www.nps.gov/nri/resources/customcf/story/Reconstruction_inlin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9460" y="3429000"/>
            <a:ext cx="4724400" cy="319367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0237" y="3429000"/>
            <a:ext cx="2924442" cy="3400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478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Lincoln’s Plan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1581665"/>
            <a:ext cx="10178322" cy="4297927"/>
          </a:xfrm>
        </p:spPr>
        <p:txBody>
          <a:bodyPr>
            <a:normAutofit/>
          </a:bodyPr>
          <a:lstStyle/>
          <a:p>
            <a:r>
              <a:rPr lang="en-US" sz="2400" dirty="0" smtClean="0"/>
              <a:t>President Lincoln developed a plan prior to the end of the war</a:t>
            </a:r>
          </a:p>
          <a:p>
            <a:r>
              <a:rPr lang="en-US" sz="2400" b="1" u="sng" dirty="0" smtClean="0">
                <a:solidFill>
                  <a:srgbClr val="C00000"/>
                </a:solidFill>
              </a:rPr>
              <a:t>Lincoln’s Ten Percent Plan</a:t>
            </a:r>
            <a:r>
              <a:rPr lang="en-US" sz="2400" dirty="0" smtClean="0">
                <a:solidFill>
                  <a:srgbClr val="C00000"/>
                </a:solidFill>
              </a:rPr>
              <a:t>: Lincoln’s plan for </a:t>
            </a:r>
            <a:r>
              <a:rPr lang="en-US" sz="2400" dirty="0" smtClean="0">
                <a:solidFill>
                  <a:srgbClr val="C00000"/>
                </a:solidFill>
              </a:rPr>
              <a:t>reconstruction</a:t>
            </a:r>
          </a:p>
          <a:p>
            <a:r>
              <a:rPr lang="en-US" sz="2600" dirty="0" smtClean="0">
                <a:solidFill>
                  <a:srgbClr val="C00000"/>
                </a:solidFill>
              </a:rPr>
              <a:t>For states to return they must:</a:t>
            </a:r>
            <a:endParaRPr lang="en-US" sz="2600" dirty="0">
              <a:solidFill>
                <a:srgbClr val="C00000"/>
              </a:solidFill>
            </a:endParaRPr>
          </a:p>
          <a:p>
            <a:pPr lvl="1"/>
            <a:r>
              <a:rPr lang="en-US" sz="2000" dirty="0" smtClean="0">
                <a:solidFill>
                  <a:srgbClr val="C00000"/>
                </a:solidFill>
              </a:rPr>
              <a:t>Have 10-percent </a:t>
            </a:r>
            <a:r>
              <a:rPr lang="en-US" sz="2000" dirty="0" smtClean="0">
                <a:solidFill>
                  <a:srgbClr val="C00000"/>
                </a:solidFill>
              </a:rPr>
              <a:t>of voters take an oath of loyalty</a:t>
            </a:r>
          </a:p>
          <a:p>
            <a:pPr lvl="1"/>
            <a:r>
              <a:rPr lang="en-US" sz="2000" dirty="0" smtClean="0">
                <a:solidFill>
                  <a:srgbClr val="C00000"/>
                </a:solidFill>
              </a:rPr>
              <a:t>Ban </a:t>
            </a:r>
            <a:r>
              <a:rPr lang="en-US" sz="2000" dirty="0" smtClean="0">
                <a:solidFill>
                  <a:srgbClr val="C00000"/>
                </a:solidFill>
              </a:rPr>
              <a:t>slavery</a:t>
            </a:r>
          </a:p>
          <a:p>
            <a:r>
              <a:rPr lang="en-US" sz="2400" dirty="0" smtClean="0">
                <a:solidFill>
                  <a:srgbClr val="C00000"/>
                </a:solidFill>
              </a:rPr>
              <a:t>Meant to bring in states quickly and allow healing to happen faster</a:t>
            </a:r>
            <a:endParaRPr lang="en-US" sz="2400" dirty="0">
              <a:solidFill>
                <a:srgbClr val="C00000"/>
              </a:solidFill>
            </a:endParaRPr>
          </a:p>
        </p:txBody>
      </p:sp>
      <p:pic>
        <p:nvPicPr>
          <p:cNvPr id="3074" name="Picture 2" descr="http://www.camelcitydispatch.com/wp-content/uploads/2014/02/Lincol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2647" y="4495800"/>
            <a:ext cx="2311753" cy="2362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6177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Discussion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en-US" sz="2400" dirty="0">
                <a:solidFill>
                  <a:srgbClr val="3366FF"/>
                </a:solidFill>
              </a:rPr>
              <a:t>How did Lincoln’s attitude toward the Confederate States effect his planning for Reconstruction?</a:t>
            </a:r>
          </a:p>
          <a:p>
            <a:pPr marL="457200" indent="-457200">
              <a:buAutoNum type="arabicPeriod"/>
            </a:pPr>
            <a:endParaRPr lang="en-US" sz="2400" dirty="0">
              <a:solidFill>
                <a:srgbClr val="3366FF"/>
              </a:solidFill>
            </a:endParaRPr>
          </a:p>
          <a:p>
            <a:pPr marL="457200" indent="-457200">
              <a:buAutoNum type="arabicPeriod"/>
            </a:pPr>
            <a:r>
              <a:rPr lang="en-US" sz="2400" dirty="0">
                <a:solidFill>
                  <a:srgbClr val="3366FF"/>
                </a:solidFill>
              </a:rPr>
              <a:t>Why do you think </a:t>
            </a:r>
            <a:r>
              <a:rPr lang="en-US" sz="2400" dirty="0" smtClean="0">
                <a:solidFill>
                  <a:srgbClr val="3366FF"/>
                </a:solidFill>
              </a:rPr>
              <a:t>Republican’s </a:t>
            </a:r>
            <a:r>
              <a:rPr lang="en-US" sz="2400" dirty="0">
                <a:solidFill>
                  <a:srgbClr val="3366FF"/>
                </a:solidFill>
              </a:rPr>
              <a:t>would oppose the President’s plan?</a:t>
            </a:r>
          </a:p>
          <a:p>
            <a:pPr marL="457200" indent="-457200">
              <a:buAutoNum type="arabicPeriod"/>
            </a:pPr>
            <a:endParaRPr lang="en-US" sz="2400" dirty="0">
              <a:solidFill>
                <a:srgbClr val="3366FF"/>
              </a:solidFill>
            </a:endParaRPr>
          </a:p>
          <a:p>
            <a:pPr marL="457200" indent="-457200">
              <a:buAutoNum type="arabicPeriod"/>
            </a:pPr>
            <a:r>
              <a:rPr lang="en-US" sz="2400" dirty="0">
                <a:solidFill>
                  <a:srgbClr val="3366FF"/>
                </a:solidFill>
              </a:rPr>
              <a:t>Predict what might happen in the Southern States if Lincoln’s plan were to actually happen?</a:t>
            </a:r>
            <a:endParaRPr lang="en-US" sz="2400" dirty="0">
              <a:solidFill>
                <a:srgbClr val="33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869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Johnson takes office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1643449"/>
            <a:ext cx="10178322" cy="423614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Lincoln’s assassination </a:t>
            </a:r>
            <a:r>
              <a:rPr lang="en-US" sz="2400" dirty="0" smtClean="0"/>
              <a:t>shocked the nation who was set to recover from a brutal war</a:t>
            </a:r>
          </a:p>
          <a:p>
            <a:r>
              <a:rPr lang="en-US" sz="2400" dirty="0" smtClean="0">
                <a:solidFill>
                  <a:srgbClr val="C00000"/>
                </a:solidFill>
              </a:rPr>
              <a:t>Lincoln’s </a:t>
            </a:r>
            <a:r>
              <a:rPr lang="en-US" sz="2400" dirty="0" smtClean="0">
                <a:solidFill>
                  <a:srgbClr val="C00000"/>
                </a:solidFill>
              </a:rPr>
              <a:t>Vice President </a:t>
            </a:r>
            <a:r>
              <a:rPr lang="en-US" sz="2400" b="1" u="sng" dirty="0" smtClean="0">
                <a:solidFill>
                  <a:srgbClr val="C00000"/>
                </a:solidFill>
              </a:rPr>
              <a:t>Andrew Johnson</a:t>
            </a:r>
            <a:r>
              <a:rPr lang="en-US" sz="2400" dirty="0" smtClean="0">
                <a:solidFill>
                  <a:srgbClr val="C00000"/>
                </a:solidFill>
              </a:rPr>
              <a:t> took over</a:t>
            </a:r>
          </a:p>
          <a:p>
            <a:pPr lvl="1"/>
            <a:r>
              <a:rPr lang="en-US" sz="2000" dirty="0" smtClean="0">
                <a:solidFill>
                  <a:srgbClr val="C00000"/>
                </a:solidFill>
              </a:rPr>
              <a:t>From Tennessee</a:t>
            </a:r>
          </a:p>
          <a:p>
            <a:pPr lvl="1"/>
            <a:r>
              <a:rPr lang="en-US" sz="2000" dirty="0" smtClean="0">
                <a:solidFill>
                  <a:srgbClr val="C00000"/>
                </a:solidFill>
              </a:rPr>
              <a:t>A Pro-Union Southerner during the war</a:t>
            </a:r>
            <a:endParaRPr lang="en-US" sz="2000" dirty="0">
              <a:solidFill>
                <a:srgbClr val="C00000"/>
              </a:solidFill>
            </a:endParaRPr>
          </a:p>
        </p:txBody>
      </p:sp>
      <p:pic>
        <p:nvPicPr>
          <p:cNvPr id="5122" name="Picture 2" descr="http://abrahamlincolnsclassroom.org/wp-content/uploads/2014/03/assassination-lar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0144" y="3768812"/>
            <a:ext cx="5396545" cy="290383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upload.wikimedia.org/wikipedia/commons/c/ce/President_Andrew_Johnso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6530" y="3954163"/>
            <a:ext cx="2792152" cy="29038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6738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74638"/>
            <a:ext cx="9844216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Johnson’s Reconstruction Plan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4000" y="1813054"/>
            <a:ext cx="7620000" cy="3353145"/>
          </a:xfrm>
        </p:spPr>
        <p:txBody>
          <a:bodyPr>
            <a:noAutofit/>
          </a:bodyPr>
          <a:lstStyle/>
          <a:p>
            <a:r>
              <a:rPr lang="en-US" sz="2400" dirty="0"/>
              <a:t>New </a:t>
            </a:r>
            <a:r>
              <a:rPr lang="en-US" sz="2400" dirty="0"/>
              <a:t>president Johnson had a plan of his own for reconstruction</a:t>
            </a:r>
          </a:p>
          <a:p>
            <a:pPr lvl="1"/>
            <a:r>
              <a:rPr lang="en-US" sz="2400" b="1" u="sng" dirty="0">
                <a:solidFill>
                  <a:srgbClr val="C00000"/>
                </a:solidFill>
              </a:rPr>
              <a:t>Amnesty</a:t>
            </a:r>
            <a:r>
              <a:rPr lang="en-US" sz="2400" dirty="0">
                <a:solidFill>
                  <a:srgbClr val="C00000"/>
                </a:solidFill>
              </a:rPr>
              <a:t> to any Southerner who took the oath</a:t>
            </a:r>
          </a:p>
          <a:p>
            <a:pPr lvl="2"/>
            <a:r>
              <a:rPr lang="en-US" sz="2000" dirty="0">
                <a:solidFill>
                  <a:srgbClr val="C00000"/>
                </a:solidFill>
              </a:rPr>
              <a:t>Even Confederate officials with pardon from President</a:t>
            </a:r>
          </a:p>
          <a:p>
            <a:pPr lvl="1"/>
            <a:r>
              <a:rPr lang="en-US" sz="2400" dirty="0">
                <a:solidFill>
                  <a:srgbClr val="C00000"/>
                </a:solidFill>
              </a:rPr>
              <a:t>Must outlaw slavery </a:t>
            </a:r>
          </a:p>
          <a:p>
            <a:pPr lvl="1"/>
            <a:r>
              <a:rPr lang="en-US" sz="2400" dirty="0">
                <a:solidFill>
                  <a:srgbClr val="C00000"/>
                </a:solidFill>
              </a:rPr>
              <a:t>Opposed equal rights for freed slaves</a:t>
            </a:r>
          </a:p>
          <a:p>
            <a:pPr marL="114300" indent="0">
              <a:buNone/>
            </a:pPr>
            <a:endParaRPr lang="en-US" sz="2400" b="1" dirty="0">
              <a:solidFill>
                <a:srgbClr val="FF0000"/>
              </a:solidFill>
            </a:endParaRPr>
          </a:p>
          <a:p>
            <a:pPr lvl="1"/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6" name="Picture 2" descr="https://yesteryearsnews.files.wordpress.com/2011/11/andrew-johnson-treas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1344" y="3744686"/>
            <a:ext cx="3731802" cy="311331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57253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Radical Republican Plan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1408671"/>
            <a:ext cx="10178322" cy="4470922"/>
          </a:xfrm>
        </p:spPr>
        <p:txBody>
          <a:bodyPr>
            <a:normAutofit/>
          </a:bodyPr>
          <a:lstStyle/>
          <a:p>
            <a:r>
              <a:rPr lang="en-US" sz="2400" b="1" u="sng" dirty="0" smtClean="0">
                <a:solidFill>
                  <a:srgbClr val="C00000"/>
                </a:solidFill>
              </a:rPr>
              <a:t>Radical Republicans: </a:t>
            </a:r>
            <a:r>
              <a:rPr lang="en-US" sz="2400" dirty="0" smtClean="0">
                <a:solidFill>
                  <a:srgbClr val="C00000"/>
                </a:solidFill>
              </a:rPr>
              <a:t>Republicans in Congress who wanted harsh penalties to those who supported the Confederacy</a:t>
            </a:r>
          </a:p>
          <a:p>
            <a:r>
              <a:rPr lang="en-US" sz="2400" dirty="0" smtClean="0">
                <a:solidFill>
                  <a:srgbClr val="C00000"/>
                </a:solidFill>
              </a:rPr>
              <a:t>Congressional Plan for Reconstruction:</a:t>
            </a:r>
          </a:p>
          <a:p>
            <a:pPr lvl="1"/>
            <a:r>
              <a:rPr lang="en-US" sz="2000" dirty="0" smtClean="0">
                <a:solidFill>
                  <a:srgbClr val="C00000"/>
                </a:solidFill>
              </a:rPr>
              <a:t>Majority </a:t>
            </a:r>
            <a:r>
              <a:rPr lang="en-US" sz="2000" dirty="0" smtClean="0"/>
              <a:t>of white population </a:t>
            </a:r>
            <a:r>
              <a:rPr lang="en-US" sz="2000" dirty="0" smtClean="0">
                <a:solidFill>
                  <a:srgbClr val="C00000"/>
                </a:solidFill>
              </a:rPr>
              <a:t>must take oath</a:t>
            </a:r>
          </a:p>
          <a:p>
            <a:pPr lvl="1"/>
            <a:r>
              <a:rPr lang="en-US" sz="2000" dirty="0" smtClean="0">
                <a:solidFill>
                  <a:srgbClr val="C00000"/>
                </a:solidFill>
              </a:rPr>
              <a:t>No Confederates can </a:t>
            </a:r>
            <a:r>
              <a:rPr lang="en-US" sz="2000" dirty="0" smtClean="0">
                <a:solidFill>
                  <a:srgbClr val="C00000"/>
                </a:solidFill>
              </a:rPr>
              <a:t>vote</a:t>
            </a:r>
          </a:p>
          <a:p>
            <a:pPr lvl="1"/>
            <a:r>
              <a:rPr lang="en-US" sz="2000" dirty="0" smtClean="0">
                <a:solidFill>
                  <a:srgbClr val="C00000"/>
                </a:solidFill>
              </a:rPr>
              <a:t>Equality for former slaves</a:t>
            </a:r>
          </a:p>
          <a:p>
            <a:pPr lvl="1"/>
            <a:r>
              <a:rPr lang="en-US" sz="2000" dirty="0" smtClean="0">
                <a:solidFill>
                  <a:srgbClr val="C00000"/>
                </a:solidFill>
              </a:rPr>
              <a:t>Split South into military zones</a:t>
            </a:r>
            <a:endParaRPr lang="en-US" sz="2000" dirty="0" smtClean="0">
              <a:solidFill>
                <a:srgbClr val="C00000"/>
              </a:solidFill>
            </a:endParaRPr>
          </a:p>
          <a:p>
            <a:pPr lvl="1"/>
            <a:endParaRPr lang="en-US" sz="2000" dirty="0" smtClean="0">
              <a:solidFill>
                <a:srgbClr val="C00000"/>
              </a:solidFill>
            </a:endParaRPr>
          </a:p>
        </p:txBody>
      </p:sp>
      <p:pic>
        <p:nvPicPr>
          <p:cNvPr id="4098" name="Picture 2" descr="http://faculty.atu.edu/jwoods/us2h/rad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137" y="1874517"/>
            <a:ext cx="2893623" cy="2248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www.mrbayne.com/uploads/2/3/1/2/23120814/81438853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7813" y="3291410"/>
            <a:ext cx="5346529" cy="3566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3161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171312"/>
      </a:dk2>
      <a:lt2>
        <a:srgbClr val="F7F0DF"/>
      </a:lt2>
      <a:accent1>
        <a:srgbClr val="53AE6E"/>
      </a:accent1>
      <a:accent2>
        <a:srgbClr val="326267"/>
      </a:accent2>
      <a:accent3>
        <a:srgbClr val="C5C34A"/>
      </a:accent3>
      <a:accent4>
        <a:srgbClr val="BF6546"/>
      </a:accent4>
      <a:accent5>
        <a:srgbClr val="81B5A8"/>
      </a:accent5>
      <a:accent6>
        <a:srgbClr val="636455"/>
      </a:accent6>
      <a:hlink>
        <a:srgbClr val="81B5A8"/>
      </a:hlink>
      <a:folHlink>
        <a:srgbClr val="936888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A1A3E1F0-B5EF-49C5-810A-B1B32AEDDC8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TM10001106[[fn=Badge]]</Template>
  <TotalTime>73</TotalTime>
  <Words>311</Words>
  <Application>Microsoft Office PowerPoint</Application>
  <PresentationFormat>Widescreen</PresentationFormat>
  <Paragraphs>39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Cambria</vt:lpstr>
      <vt:lpstr>Gill Sans MT</vt:lpstr>
      <vt:lpstr>Impact</vt:lpstr>
      <vt:lpstr>Badge</vt:lpstr>
      <vt:lpstr>Reconstructing the Union</vt:lpstr>
      <vt:lpstr>Reconstructing the South</vt:lpstr>
      <vt:lpstr>Lincoln’s Attitude</vt:lpstr>
      <vt:lpstr>Lincoln’s Plan</vt:lpstr>
      <vt:lpstr>Discussion</vt:lpstr>
      <vt:lpstr>Johnson takes office</vt:lpstr>
      <vt:lpstr>Johnson’s Reconstruction Plan</vt:lpstr>
      <vt:lpstr>Radical Republican Plan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Eric Thieleman</dc:creator>
  <cp:lastModifiedBy>Eric Thieleman</cp:lastModifiedBy>
  <cp:revision>7</cp:revision>
  <dcterms:created xsi:type="dcterms:W3CDTF">2017-03-13T01:52:27Z</dcterms:created>
  <dcterms:modified xsi:type="dcterms:W3CDTF">2017-03-13T03:06:24Z</dcterms:modified>
</cp:coreProperties>
</file>