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2" r:id="rId3"/>
    <p:sldId id="257" r:id="rId4"/>
    <p:sldId id="258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5143500" type="screen16x9"/>
  <p:notesSz cx="6858000" cy="9144000"/>
  <p:embeddedFontLst>
    <p:embeddedFont>
      <p:font typeface="Playfair Display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2837E-2A16-4BD5-909C-1E46AA2017EB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DF2F2-617F-41D3-B667-E2FC7E4F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77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8:47-13:18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4678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8730812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734766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737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67877893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8369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1161221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51434075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49222375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2548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4509A250-FF31-4206-8172-F9D3106AACB1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66500499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97423794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3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pgdy3HkcS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us-presidents/william-mckinley/videos/presidential-election-of-1896?m=528e394da93ae&amp;s=undefined&amp;f=1&amp;free=fals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us-presidents/william-mckinle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rgbClr val="C00000"/>
                </a:solidFill>
              </a:rPr>
              <a:t>Populism in America</a:t>
            </a:r>
            <a:endParaRPr lang="en" dirty="0">
              <a:solidFill>
                <a:srgbClr val="C00000"/>
              </a:solidFill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Populism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3284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C00000"/>
                </a:solidFill>
              </a:rPr>
              <a:t>Election of 1896 &amp; the Populist Party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7380" y="1364987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</a:pPr>
            <a:r>
              <a:rPr lang="en" sz="2400" dirty="0">
                <a:solidFill>
                  <a:srgbClr val="CC0000"/>
                </a:solidFill>
              </a:rPr>
              <a:t>McKinley won </a:t>
            </a:r>
            <a:r>
              <a:rPr lang="en" sz="2400" dirty="0" smtClean="0">
                <a:solidFill>
                  <a:srgbClr val="CC0000"/>
                </a:solidFill>
              </a:rPr>
              <a:t>- </a:t>
            </a:r>
            <a:r>
              <a:rPr lang="en" sz="2400" dirty="0">
                <a:solidFill>
                  <a:srgbClr val="CC0000"/>
                </a:solidFill>
              </a:rPr>
              <a:t>the economy had started to improve, and the Populist agenda was not as urgent anymore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Populists still made an impact in the 1900’s: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 dirty="0"/>
              <a:t>U.S. adopted an eight-hour workday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 dirty="0"/>
              <a:t>Income tax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 dirty="0"/>
              <a:t>Secret ballot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 dirty="0"/>
              <a:t>Direct election of Senators</a:t>
            </a:r>
          </a:p>
          <a:p>
            <a:pPr marL="914400" lvl="1" indent="-38100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 dirty="0"/>
              <a:t>1933 - the nation abandoned the </a:t>
            </a:r>
            <a:r>
              <a:rPr lang="en" sz="2000" dirty="0" smtClean="0"/>
              <a:t>gold</a:t>
            </a:r>
          </a:p>
          <a:p>
            <a:pPr marL="533400" lvl="1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 sz="2000" dirty="0"/>
              <a:t>	</a:t>
            </a:r>
            <a:r>
              <a:rPr lang="en" sz="2000" dirty="0" smtClean="0"/>
              <a:t>	 </a:t>
            </a:r>
            <a:r>
              <a:rPr lang="en" sz="2000" dirty="0"/>
              <a:t>standard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52" y="2432303"/>
            <a:ext cx="4041648" cy="2583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Populist Party - Crash Course 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https://www.youtube.com/watch?v=Spgdy3HkcSs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Election of 1896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http://www.history.com/topics/us-presidents/william-mckinley/videos/presidential-election-of-1896?m=528e394da93ae&amp;s=undefined&amp;f=1&amp;free=false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William McKinley 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http://www.history.com/topics/us-presidents/william-mckinley#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318875" y="287370"/>
            <a:ext cx="45135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Populist Party Political Cartoon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318875" y="1707040"/>
            <a:ext cx="4359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The People’s Party - Cincinnati May 1891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Farmer’s Alliance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Old Greenback Party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Knights of Labor Party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Socialists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Free Silver Party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Prohibition Party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Anarchists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“Platform of Lunacy” - on basket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“A Party of Patchers” - at bottom 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82" y="55925"/>
            <a:ext cx="392633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Cowboys</a:t>
            </a:r>
            <a:r>
              <a:rPr lang="en-US" dirty="0" smtClean="0"/>
              <a:t> real Quick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530605"/>
            <a:ext cx="7543800" cy="301752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C00000"/>
                </a:solidFill>
              </a:rPr>
              <a:t>Cowboys were the ones wrangling the cattle that wondered in the range</a:t>
            </a:r>
            <a:endParaRPr lang="en-US" sz="1800" dirty="0">
              <a:solidFill>
                <a:srgbClr val="C00000"/>
              </a:solidFill>
            </a:endParaRPr>
          </a:p>
          <a:p>
            <a:r>
              <a:rPr lang="en-US" sz="1800" dirty="0" smtClean="0"/>
              <a:t>Their responsibilities are to control where the cattle go 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Stampedes of cattle were always a danger 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Life was often harsh </a:t>
            </a:r>
            <a:r>
              <a:rPr lang="en-US" sz="1800" dirty="0" smtClean="0"/>
              <a:t>as they </a:t>
            </a:r>
            <a:r>
              <a:rPr lang="en-US" sz="1800" dirty="0" smtClean="0">
                <a:solidFill>
                  <a:srgbClr val="C00000"/>
                </a:solidFill>
              </a:rPr>
              <a:t>rode through rough conditions </a:t>
            </a:r>
            <a:r>
              <a:rPr lang="en-US" sz="1800" dirty="0" smtClean="0"/>
              <a:t>on horse back </a:t>
            </a:r>
          </a:p>
          <a:p>
            <a:pPr lvl="1"/>
            <a:r>
              <a:rPr lang="en-US" sz="1600" dirty="0" smtClean="0">
                <a:solidFill>
                  <a:srgbClr val="C00000"/>
                </a:solidFill>
              </a:rPr>
              <a:t>Chaps protected them from common issues of riding.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608" y="3039365"/>
            <a:ext cx="2615184" cy="1961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72" y="3346704"/>
            <a:ext cx="2395728" cy="179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C00000"/>
                </a:solidFill>
              </a:rPr>
              <a:t>Hardships of Farmers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CC0000"/>
              </a:buClr>
              <a:buSzPct val="100000"/>
            </a:pPr>
            <a:r>
              <a:rPr lang="en" sz="2400" dirty="0">
                <a:solidFill>
                  <a:srgbClr val="CC0000"/>
                </a:solidFill>
              </a:rPr>
              <a:t>Late 1800’s - expansion of farming in the Great Plains = major cause of great economic hardships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dirty="0"/>
              <a:t>Supply increased but demand did not = lower prices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" sz="2400" dirty="0"/>
              <a:t>Ex: 1866 bushel of wheat = $1.45 AND 1880’s = $0.80 AND mid-1890’s = $0.49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91" y="2784539"/>
            <a:ext cx="2989184" cy="2358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C00000"/>
                </a:solidFill>
              </a:rPr>
              <a:t>National Grange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CC0000"/>
              </a:buClr>
              <a:buSzPct val="100000"/>
            </a:pPr>
            <a:r>
              <a:rPr lang="en" sz="2400" dirty="0">
                <a:solidFill>
                  <a:srgbClr val="CC0000"/>
                </a:solidFill>
              </a:rPr>
              <a:t>Farmers began to organize in order to solve their problems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" sz="2400" dirty="0"/>
              <a:t>Before long, they’d started a political movement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dirty="0">
                <a:solidFill>
                  <a:srgbClr val="CC0000"/>
                </a:solidFill>
              </a:rPr>
              <a:t>First farmers’ organization = network of local groups</a:t>
            </a:r>
            <a:r>
              <a:rPr lang="en" sz="2400" dirty="0"/>
              <a:t> 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" sz="2400" b="1" u="sng" dirty="0">
                <a:solidFill>
                  <a:srgbClr val="C00000"/>
                </a:solidFill>
              </a:rPr>
              <a:t>The National Grange</a:t>
            </a:r>
          </a:p>
          <a:p>
            <a:pPr marL="914400" lvl="1" indent="-381000">
              <a:spcBef>
                <a:spcPts val="0"/>
              </a:spcBef>
              <a:buSzPct val="100000"/>
            </a:pPr>
            <a:r>
              <a:rPr lang="en" sz="2400" dirty="0"/>
              <a:t>First purpose = social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51" y="2539611"/>
            <a:ext cx="2245614" cy="2245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rgbClr val="C00000"/>
                </a:solidFill>
              </a:rPr>
              <a:t>Grange </a:t>
            </a:r>
            <a:r>
              <a:rPr lang="en" dirty="0">
                <a:solidFill>
                  <a:srgbClr val="C00000"/>
                </a:solidFill>
              </a:rPr>
              <a:t>Alliances	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Network of organizations in the West and South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</a:pPr>
            <a:r>
              <a:rPr lang="en" sz="2400" dirty="0">
                <a:solidFill>
                  <a:srgbClr val="CC0000"/>
                </a:solidFill>
              </a:rPr>
              <a:t>1890 - Southern Alliance = 3 million members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</a:pPr>
            <a:r>
              <a:rPr lang="en" sz="2400" dirty="0">
                <a:solidFill>
                  <a:srgbClr val="CC0000"/>
                </a:solidFill>
              </a:rPr>
              <a:t>The Colored Farmers’ National Alliance </a:t>
            </a:r>
            <a:r>
              <a:rPr lang="en" sz="2400" dirty="0">
                <a:solidFill>
                  <a:srgbClr val="000000"/>
                </a:solidFill>
              </a:rPr>
              <a:t>= separate group of African American farmers</a:t>
            </a:r>
            <a:r>
              <a:rPr lang="en" sz="2400" dirty="0">
                <a:solidFill>
                  <a:srgbClr val="CC0000"/>
                </a:solidFill>
              </a:rPr>
              <a:t> = 1 million members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Things they were for: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/>
              <a:t>Cooperative buying &amp; selling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/>
              <a:t>Federal government building warehouses to store crops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/>
              <a:t>Loans to farmers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272" y="2772079"/>
            <a:ext cx="2395728" cy="1796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C00000"/>
                </a:solidFill>
              </a:rPr>
              <a:t>A Party of the People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 dirty="0">
                <a:solidFill>
                  <a:srgbClr val="000000"/>
                </a:solidFill>
              </a:rPr>
              <a:t>Farmers’ Alliance got active in politics during 1890 election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" sz="2400" dirty="0"/>
              <a:t>Won 6 governorships, 3 seats in Senate, 50 seats in House</a:t>
            </a:r>
          </a:p>
          <a:p>
            <a:pPr marL="457200" lvl="0" indent="-381000" rtl="0">
              <a:spcBef>
                <a:spcPts val="0"/>
              </a:spcBef>
              <a:buClr>
                <a:srgbClr val="CC0000"/>
              </a:buClr>
              <a:buSzPct val="100000"/>
            </a:pPr>
            <a:r>
              <a:rPr lang="en" sz="2400" dirty="0">
                <a:solidFill>
                  <a:srgbClr val="CC0000"/>
                </a:solidFill>
              </a:rPr>
              <a:t>Farmer’s Alliance Created Political Party</a:t>
            </a:r>
          </a:p>
          <a:p>
            <a:pPr marL="914400" lvl="1" indent="-381000" rtl="0">
              <a:spcBef>
                <a:spcPts val="0"/>
              </a:spcBef>
              <a:buClr>
                <a:srgbClr val="CC0000"/>
              </a:buClr>
              <a:buSzPct val="100000"/>
            </a:pPr>
            <a:r>
              <a:rPr lang="en" sz="2400" dirty="0">
                <a:solidFill>
                  <a:schemeClr val="tx1"/>
                </a:solidFill>
              </a:rPr>
              <a:t>People’s Party of the U.S.A. - aka </a:t>
            </a:r>
            <a:r>
              <a:rPr lang="en" sz="2400" dirty="0">
                <a:solidFill>
                  <a:srgbClr val="C00000"/>
                </a:solidFill>
              </a:rPr>
              <a:t>Populist Party</a:t>
            </a:r>
          </a:p>
          <a:p>
            <a:pPr marL="914400" lvl="1" indent="-381000">
              <a:spcBef>
                <a:spcPts val="0"/>
              </a:spcBef>
              <a:buClr>
                <a:srgbClr val="CC0000"/>
              </a:buClr>
              <a:buSzPct val="100000"/>
            </a:pPr>
            <a:r>
              <a:rPr lang="en" sz="2400" b="1" u="sng" dirty="0">
                <a:solidFill>
                  <a:srgbClr val="CC0000"/>
                </a:solidFill>
              </a:rPr>
              <a:t>Populism</a:t>
            </a:r>
            <a:r>
              <a:rPr lang="en" sz="2400" dirty="0">
                <a:solidFill>
                  <a:srgbClr val="CC0000"/>
                </a:solidFill>
              </a:rPr>
              <a:t> = appeal to the common people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36" y="2864795"/>
            <a:ext cx="2442864" cy="1920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C00000"/>
                </a:solidFill>
              </a:rPr>
              <a:t>Populist </a:t>
            </a:r>
            <a:r>
              <a:rPr lang="en" dirty="0" smtClean="0">
                <a:solidFill>
                  <a:srgbClr val="C00000"/>
                </a:solidFill>
              </a:rPr>
              <a:t>Views</a:t>
            </a:r>
            <a:endParaRPr lang="en" dirty="0">
              <a:solidFill>
                <a:srgbClr val="C00000"/>
              </a:solidFill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dirty="0">
                <a:solidFill>
                  <a:srgbClr val="CC0000"/>
                </a:solidFill>
              </a:rPr>
              <a:t>Government should own railroads &amp; telegraph lines</a:t>
            </a:r>
            <a:r>
              <a:rPr lang="en" sz="2400" dirty="0"/>
              <a:t> (not private companies)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dirty="0">
                <a:solidFill>
                  <a:srgbClr val="CC0000"/>
                </a:solidFill>
              </a:rPr>
              <a:t>Replace gold-based currency</a:t>
            </a:r>
            <a:r>
              <a:rPr lang="en" sz="2400" dirty="0"/>
              <a:t> (tended to drive down prices) </a:t>
            </a:r>
            <a:r>
              <a:rPr lang="en" sz="2400" dirty="0">
                <a:solidFill>
                  <a:srgbClr val="CC0000"/>
                </a:solidFill>
              </a:rPr>
              <a:t>with a “free silver” system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 dirty="0"/>
              <a:t>Called for unlimited production of silver coins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 dirty="0"/>
              <a:t>Believed this would help farmers see prices and income rise &amp; help them pay their debts</a:t>
            </a:r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060" y="3529013"/>
            <a:ext cx="1648929" cy="1614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64" y="3345656"/>
            <a:ext cx="3432048" cy="1767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3195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C00000"/>
                </a:solidFill>
              </a:rPr>
              <a:t>Election of 1896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947200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</a:pPr>
            <a:r>
              <a:rPr lang="en" sz="2400" b="1" u="sng" dirty="0">
                <a:solidFill>
                  <a:srgbClr val="C00000"/>
                </a:solidFill>
              </a:rPr>
              <a:t>William Jennings Bryan</a:t>
            </a:r>
            <a:r>
              <a:rPr lang="en" sz="2400" dirty="0">
                <a:solidFill>
                  <a:srgbClr val="CC0000"/>
                </a:solidFill>
              </a:rPr>
              <a:t> - Democratic </a:t>
            </a:r>
            <a:r>
              <a:rPr lang="en" sz="2400" dirty="0" smtClean="0">
                <a:solidFill>
                  <a:srgbClr val="CC0000"/>
                </a:solidFill>
              </a:rPr>
              <a:t>Candidate (populist)</a:t>
            </a:r>
            <a:endParaRPr lang="en" sz="2400" dirty="0">
              <a:solidFill>
                <a:srgbClr val="CC0000"/>
              </a:solidFill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</a:pPr>
            <a:r>
              <a:rPr lang="en" sz="2400" dirty="0">
                <a:solidFill>
                  <a:srgbClr val="000000"/>
                </a:solidFill>
              </a:rPr>
              <a:t>Known as the </a:t>
            </a:r>
            <a:r>
              <a:rPr lang="en" sz="2400" dirty="0">
                <a:solidFill>
                  <a:srgbClr val="CC0000"/>
                </a:solidFill>
              </a:rPr>
              <a:t>“Great Commoner” </a:t>
            </a:r>
            <a:r>
              <a:rPr lang="en" sz="2400" dirty="0">
                <a:solidFill>
                  <a:srgbClr val="000000"/>
                </a:solidFill>
              </a:rPr>
              <a:t>- appeal to the average American</a:t>
            </a:r>
          </a:p>
          <a:p>
            <a:pPr marL="914400" lvl="1" indent="-38100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Received Populist endorsement as well - supported free silver and other goals</a:t>
            </a:r>
          </a:p>
        </p:txBody>
      </p:sp>
      <p:pic>
        <p:nvPicPr>
          <p:cNvPr id="114" name="Shape 114" descr="Image result for william jennings bryan 1896 ele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786" y="2889504"/>
            <a:ext cx="3608621" cy="219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 descr="Image result for william jennings bryan 1896 elect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3521" y="2505456"/>
            <a:ext cx="2012758" cy="2575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Election of 1896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</a:pPr>
            <a:r>
              <a:rPr lang="en" sz="2400" b="1" u="sng" dirty="0">
                <a:solidFill>
                  <a:srgbClr val="C00000"/>
                </a:solidFill>
              </a:rPr>
              <a:t>William McKinley </a:t>
            </a:r>
            <a:r>
              <a:rPr lang="en" sz="2400" dirty="0">
                <a:solidFill>
                  <a:srgbClr val="CC0000"/>
                </a:solidFill>
              </a:rPr>
              <a:t>- Republican Candidate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</a:pPr>
            <a:r>
              <a:rPr lang="en" sz="2400" dirty="0">
                <a:solidFill>
                  <a:srgbClr val="CC0000"/>
                </a:solidFill>
              </a:rPr>
              <a:t>Opposed free silver</a:t>
            </a:r>
          </a:p>
          <a:p>
            <a:pPr marL="914400" lvl="1" indent="-38100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He had served in Congress 14 years and as governor of Ohio for 4 years</a:t>
            </a:r>
          </a:p>
        </p:txBody>
      </p:sp>
      <p:pic>
        <p:nvPicPr>
          <p:cNvPr id="122" name="Shape 122" descr="Image result for william mckinley 18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172" y="3058510"/>
            <a:ext cx="3258928" cy="1925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 descr="Image result for william mckinley 18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6048" y="2450592"/>
            <a:ext cx="2221650" cy="2692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225</TotalTime>
  <Words>483</Words>
  <Application>Microsoft Office PowerPoint</Application>
  <PresentationFormat>On-screen Show (16:9)</PresentationFormat>
  <Paragraphs>73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Playfair Display</vt:lpstr>
      <vt:lpstr>Calibri</vt:lpstr>
      <vt:lpstr>Calibri Light</vt:lpstr>
      <vt:lpstr>Arial</vt:lpstr>
      <vt:lpstr>Retrospect</vt:lpstr>
      <vt:lpstr>Populism in America</vt:lpstr>
      <vt:lpstr>Cowboys real Quick</vt:lpstr>
      <vt:lpstr>Hardships of Farmers</vt:lpstr>
      <vt:lpstr>National Grange</vt:lpstr>
      <vt:lpstr>Grange Alliances </vt:lpstr>
      <vt:lpstr>A Party of the People</vt:lpstr>
      <vt:lpstr>Populist Views</vt:lpstr>
      <vt:lpstr>Election of 1896</vt:lpstr>
      <vt:lpstr>Election of 1896</vt:lpstr>
      <vt:lpstr>Election of 1896 &amp; the Populist Party</vt:lpstr>
      <vt:lpstr>Populist Party - Crash Course </vt:lpstr>
      <vt:lpstr>Election of 1896</vt:lpstr>
      <vt:lpstr>William McKinley </vt:lpstr>
      <vt:lpstr>Populist Party Political Cartoon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Farmers: A New Political Force</dc:title>
  <dc:creator>Rachael Thieleman</dc:creator>
  <cp:lastModifiedBy>Rachael Thieleman</cp:lastModifiedBy>
  <cp:revision>9</cp:revision>
  <cp:lastPrinted>2017-04-13T11:56:38Z</cp:lastPrinted>
  <dcterms:modified xsi:type="dcterms:W3CDTF">2018-04-09T00:16:22Z</dcterms:modified>
</cp:coreProperties>
</file>