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5095" autoAdjust="0"/>
  </p:normalViewPr>
  <p:slideViewPr>
    <p:cSldViewPr snapToGrid="0">
      <p:cViewPr varScale="1">
        <p:scale>
          <a:sx n="81" d="100"/>
          <a:sy n="81" d="100"/>
        </p:scale>
        <p:origin x="29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8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89990" tIns="44996" rIns="89990" bIns="449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89990" tIns="44996" rIns="89990" bIns="44996" rtlCol="0"/>
          <a:lstStyle>
            <a:lvl1pPr algn="r">
              <a:defRPr sz="1200"/>
            </a:lvl1pPr>
          </a:lstStyle>
          <a:p>
            <a:fld id="{AB328E69-DC6C-4E87-9EA2-EF817B59966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89990" tIns="44996" rIns="89990" bIns="449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89990" tIns="44996" rIns="89990" bIns="44996" rtlCol="0" anchor="b"/>
          <a:lstStyle>
            <a:lvl1pPr algn="r">
              <a:defRPr sz="1200"/>
            </a:lvl1pPr>
          </a:lstStyle>
          <a:p>
            <a:fld id="{64509900-C8CD-48E4-9671-E17B65B1F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4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7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2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73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57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54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2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8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7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8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3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3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1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Manifest Destiny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95300"/>
            <a:ext cx="9875520" cy="1072243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Manifest Destiny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487" y="1567543"/>
            <a:ext cx="9872871" cy="4038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Idea that America was destined to control all land between Atlantic and Pacific Oceans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God wanted the US to control all the land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Supported idea that America was </a:t>
            </a:r>
            <a:r>
              <a:rPr lang="en-US" sz="3200" dirty="0" smtClean="0">
                <a:solidFill>
                  <a:schemeClr val="tx1"/>
                </a:solidFill>
              </a:rPr>
              <a:t>special</a:t>
            </a:r>
          </a:p>
          <a:p>
            <a:pPr lvl="1"/>
            <a:endParaRPr lang="en-US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1026" name="Picture 2" descr="http://static.newworldencyclopedia.org/thumb/1/12/American_progress.JPG/300px-American_progr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81" y="3714334"/>
            <a:ext cx="7424686" cy="296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34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35" y="311826"/>
            <a:ext cx="9875520" cy="135636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Motivations for Manifest Destiny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35" y="1661158"/>
            <a:ext cx="5560825" cy="494538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Cheap </a:t>
            </a:r>
            <a:r>
              <a:rPr lang="en-US" sz="3600" dirty="0" smtClean="0">
                <a:solidFill>
                  <a:srgbClr val="C00000"/>
                </a:solidFill>
              </a:rPr>
              <a:t>land	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So much land, it is not very expensive</a:t>
            </a:r>
          </a:p>
          <a:p>
            <a:r>
              <a:rPr lang="en-US" sz="3600" dirty="0">
                <a:solidFill>
                  <a:srgbClr val="C00000"/>
                </a:solidFill>
              </a:rPr>
              <a:t>Valuable Natural Resources 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Start new life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Escape </a:t>
            </a:r>
            <a:r>
              <a:rPr lang="en-US" sz="3600" dirty="0" smtClean="0">
                <a:solidFill>
                  <a:schemeClr val="tx1"/>
                </a:solidFill>
              </a:rPr>
              <a:t>prior issues in life (debt, crime</a:t>
            </a:r>
            <a:r>
              <a:rPr lang="en-US" sz="3600" dirty="0" smtClean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1026" name="Picture 2" descr="http://upload.wikimedia.org/wikipedia/commons/d/d8/US_map-We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310" y="2155867"/>
            <a:ext cx="6102390" cy="294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255" y="364672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Oregon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44" y="1698171"/>
            <a:ext cx="5127171" cy="4038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America had gotten Oregon territory from Spain 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United States and Britain had agreed to share control of Oregon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 smtClean="0">
                <a:solidFill>
                  <a:srgbClr val="C00000"/>
                </a:solidFill>
              </a:rPr>
              <a:t>Tensions over control were bound to happen</a:t>
            </a:r>
          </a:p>
          <a:p>
            <a:endParaRPr lang="en-US" sz="4000" dirty="0" smtClean="0"/>
          </a:p>
        </p:txBody>
      </p:sp>
      <p:pic>
        <p:nvPicPr>
          <p:cNvPr id="2050" name="Picture 2" descr="http://www.thefurtrapper.com/images/OC-Territorial%20Expansion%2018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015" y="1334561"/>
            <a:ext cx="6311674" cy="380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2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dirty="0" smtClean="0">
                <a:solidFill>
                  <a:srgbClr val="0070C0"/>
                </a:solidFill>
              </a:rPr>
              <a:t>What </a:t>
            </a:r>
            <a:r>
              <a:rPr lang="en-US" sz="3600" dirty="0">
                <a:solidFill>
                  <a:srgbClr val="0070C0"/>
                </a:solidFill>
              </a:rPr>
              <a:t>is Manifest Destiny? </a:t>
            </a:r>
            <a:endParaRPr lang="en-US" sz="3600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 startAt="2"/>
            </a:pPr>
            <a:r>
              <a:rPr lang="en-US" sz="3600" dirty="0" smtClean="0">
                <a:solidFill>
                  <a:srgbClr val="0070C0"/>
                </a:solidFill>
              </a:rPr>
              <a:t>What </a:t>
            </a:r>
            <a:r>
              <a:rPr lang="en-US" sz="3600" dirty="0">
                <a:solidFill>
                  <a:srgbClr val="0070C0"/>
                </a:solidFill>
              </a:rPr>
              <a:t>would make Americans believe in Manifest </a:t>
            </a:r>
            <a:r>
              <a:rPr lang="en-US" sz="3600" dirty="0" smtClean="0">
                <a:solidFill>
                  <a:srgbClr val="0070C0"/>
                </a:solidFill>
              </a:rPr>
              <a:t>Destiny?</a:t>
            </a:r>
          </a:p>
          <a:p>
            <a:pPr marL="514350" indent="-514350">
              <a:buAutoNum type="arabicPeriod" startAt="2"/>
            </a:pPr>
            <a:r>
              <a:rPr lang="en-US" sz="3600" dirty="0" smtClean="0">
                <a:solidFill>
                  <a:srgbClr val="0070C0"/>
                </a:solidFill>
              </a:rPr>
              <a:t>How </a:t>
            </a:r>
            <a:r>
              <a:rPr lang="en-US" sz="3600" dirty="0">
                <a:solidFill>
                  <a:srgbClr val="0070C0"/>
                </a:solidFill>
              </a:rPr>
              <a:t>would the belief in Manifest Destiny impact our relations with countries? (how would other countries view us because we think this way?)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452" y="413658"/>
            <a:ext cx="9875520" cy="13563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Life in Oregon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97750"/>
            <a:ext cx="9872871" cy="4038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Oregon was the furthest point away from civilization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Not many people lived there and those who did needed to use survival skills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Mountain men: people who explored the west and lived off the land and fur trading in Oregon.</a:t>
            </a:r>
          </a:p>
          <a:p>
            <a:endParaRPr lang="en-US" sz="2800" dirty="0"/>
          </a:p>
        </p:txBody>
      </p:sp>
      <p:pic>
        <p:nvPicPr>
          <p:cNvPr id="3074" name="Picture 2" descr="http://diyhomeschooler.com/wp-content/uploads/o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892" y="3401748"/>
            <a:ext cx="292608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jacksonholehistory.org/wp-content/uploads/2011/08/Mountain-m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3" y="3744648"/>
            <a:ext cx="5043261" cy="294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8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014" y="397329"/>
            <a:ext cx="9875520" cy="135636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Oregon Trail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1" y="1371600"/>
            <a:ext cx="9954514" cy="44468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More and more people began traveling west to find better opportunities</a:t>
            </a:r>
          </a:p>
          <a:p>
            <a:r>
              <a:rPr lang="en-US" sz="2800" b="1" u="sng" dirty="0" smtClean="0">
                <a:solidFill>
                  <a:srgbClr val="C00000"/>
                </a:solidFill>
              </a:rPr>
              <a:t>Oregon Trail</a:t>
            </a:r>
            <a:r>
              <a:rPr lang="en-US" sz="2800" dirty="0" smtClean="0">
                <a:solidFill>
                  <a:srgbClr val="C00000"/>
                </a:solidFill>
              </a:rPr>
              <a:t>: trail to Oregon territory that took travelers through the mountainous west 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Journey was rough and many struggled to survive.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media.web.britannica.com/eb-media/82/89982-004-F6DB71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071" y="3565449"/>
            <a:ext cx="4953001" cy="323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legendsofamerica.com/photos-oldwest/SandHillsOregonTrailWilliamHenryJacks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837" y="3565449"/>
            <a:ext cx="4513092" cy="303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291" y="139751"/>
            <a:ext cx="9875520" cy="135636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Election of 1844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145591"/>
            <a:ext cx="7753209" cy="5334544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Democrat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b="1" u="sng" dirty="0" smtClean="0">
                <a:solidFill>
                  <a:srgbClr val="C00000"/>
                </a:solidFill>
              </a:rPr>
              <a:t>James K. Polk </a:t>
            </a:r>
            <a:r>
              <a:rPr lang="en-US" sz="3200" dirty="0" smtClean="0">
                <a:solidFill>
                  <a:schemeClr val="tx1"/>
                </a:solidFill>
              </a:rPr>
              <a:t>(Jackson copy) </a:t>
            </a:r>
            <a:r>
              <a:rPr lang="en-US" sz="3200" dirty="0" smtClean="0">
                <a:solidFill>
                  <a:srgbClr val="C00000"/>
                </a:solidFill>
              </a:rPr>
              <a:t>vs. </a:t>
            </a:r>
            <a:r>
              <a:rPr lang="en-US" sz="3200" dirty="0" smtClean="0">
                <a:solidFill>
                  <a:schemeClr val="tx1"/>
                </a:solidFill>
              </a:rPr>
              <a:t>Whig</a:t>
            </a:r>
            <a:r>
              <a:rPr lang="en-US" sz="3200" dirty="0" smtClean="0">
                <a:solidFill>
                  <a:srgbClr val="C00000"/>
                </a:solidFill>
              </a:rPr>
              <a:t> Henry Clay </a:t>
            </a:r>
            <a:r>
              <a:rPr lang="en-US" sz="3200" dirty="0" smtClean="0">
                <a:solidFill>
                  <a:schemeClr val="tx1"/>
                </a:solidFill>
              </a:rPr>
              <a:t>(again…) </a:t>
            </a:r>
            <a:r>
              <a:rPr lang="en-US" sz="3200" dirty="0" smtClean="0">
                <a:solidFill>
                  <a:srgbClr val="C00000"/>
                </a:solidFill>
              </a:rPr>
              <a:t>Polk was a “</a:t>
            </a:r>
            <a:r>
              <a:rPr lang="en-US" sz="3200" b="1" u="sng" dirty="0" smtClean="0">
                <a:solidFill>
                  <a:srgbClr val="C00000"/>
                </a:solidFill>
              </a:rPr>
              <a:t>dark horse</a:t>
            </a:r>
            <a:r>
              <a:rPr lang="en-US" sz="3200" dirty="0" smtClean="0">
                <a:solidFill>
                  <a:srgbClr val="C00000"/>
                </a:solidFill>
              </a:rPr>
              <a:t>” (an unknown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sz="3200" dirty="0">
                <a:solidFill>
                  <a:srgbClr val="C00000"/>
                </a:solidFill>
              </a:rPr>
              <a:t>Big Issue:  Westward Expansion (Polk supports)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Polk’s </a:t>
            </a:r>
            <a:r>
              <a:rPr lang="en-US" sz="3200" dirty="0">
                <a:solidFill>
                  <a:srgbClr val="C00000"/>
                </a:solidFill>
              </a:rPr>
              <a:t>Promises:</a:t>
            </a:r>
          </a:p>
          <a:p>
            <a:pPr lvl="1"/>
            <a:r>
              <a:rPr lang="en-US" sz="2800" b="1" u="sng" dirty="0">
                <a:solidFill>
                  <a:srgbClr val="C00000"/>
                </a:solidFill>
              </a:rPr>
              <a:t>“54⁰ 40⁰ or Fight!” </a:t>
            </a:r>
            <a:endParaRPr lang="en-US" sz="2800" dirty="0">
              <a:solidFill>
                <a:srgbClr val="C00000"/>
              </a:solidFill>
            </a:endParaRPr>
          </a:p>
          <a:p>
            <a:pPr lvl="2"/>
            <a:r>
              <a:rPr lang="en-US" sz="2400" dirty="0" smtClean="0">
                <a:solidFill>
                  <a:srgbClr val="C00000"/>
                </a:solidFill>
              </a:rPr>
              <a:t>Settle Oregon border conflict with Britain</a:t>
            </a:r>
            <a:endParaRPr lang="en-US" sz="2400" dirty="0">
              <a:solidFill>
                <a:srgbClr val="C00000"/>
              </a:solidFill>
            </a:endParaRPr>
          </a:p>
          <a:p>
            <a:pPr lvl="1"/>
            <a:r>
              <a:rPr lang="en-US" sz="2800" b="1" u="sng" dirty="0">
                <a:solidFill>
                  <a:srgbClr val="C00000"/>
                </a:solidFill>
              </a:rPr>
              <a:t>Annex</a:t>
            </a:r>
            <a:r>
              <a:rPr lang="en-US" sz="2800" dirty="0">
                <a:solidFill>
                  <a:srgbClr val="C00000"/>
                </a:solidFill>
              </a:rPr>
              <a:t> Texas (make it part of country)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</a:rPr>
              <a:t>Take over California and southwest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Polk </a:t>
            </a:r>
            <a:r>
              <a:rPr lang="en-US" sz="3200" dirty="0" smtClean="0">
                <a:solidFill>
                  <a:srgbClr val="C00000"/>
                </a:solidFill>
              </a:rPr>
              <a:t>wins </a:t>
            </a:r>
            <a:r>
              <a:rPr lang="en-US" sz="3200" dirty="0" smtClean="0">
                <a:solidFill>
                  <a:schemeClr val="tx1"/>
                </a:solidFill>
              </a:rPr>
              <a:t>the election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xroads.virginia.edu/%7Ecap/smithson/pol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464" y="361376"/>
            <a:ext cx="2057400" cy="309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media-3.web.britannica.com/eb-media/09/91809-004-9F2032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864" y="361375"/>
            <a:ext cx="2171699" cy="309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upload.wikimedia.org/wikipedia/commons/9/9d/1844_Electoral_Ma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089" y="3705037"/>
            <a:ext cx="3791551" cy="293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20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Is </a:t>
            </a:r>
            <a:r>
              <a:rPr lang="en-US" sz="4400" b="1" dirty="0"/>
              <a:t>Manifest Destiny a good thing for America or do you predict there will be issues?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553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7728</TotalTime>
  <Words>279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Corbel</vt:lpstr>
      <vt:lpstr>Basis</vt:lpstr>
      <vt:lpstr>Manifest Destiny</vt:lpstr>
      <vt:lpstr>Manifest Destiny</vt:lpstr>
      <vt:lpstr>Motivations for Manifest Destiny </vt:lpstr>
      <vt:lpstr>Oregon</vt:lpstr>
      <vt:lpstr>Discussion</vt:lpstr>
      <vt:lpstr>Life in Oregon</vt:lpstr>
      <vt:lpstr>Oregon Trail</vt:lpstr>
      <vt:lpstr>Election of 1844</vt:lpstr>
      <vt:lpstr>Reflection </vt:lpstr>
    </vt:vector>
  </TitlesOfParts>
  <Company>CMCSS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Manifest Destiny</dc:title>
  <dc:creator>Eric Thieleman</dc:creator>
  <cp:lastModifiedBy>Rachael Thieleman</cp:lastModifiedBy>
  <cp:revision>11</cp:revision>
  <cp:lastPrinted>2018-01-11T12:22:23Z</cp:lastPrinted>
  <dcterms:created xsi:type="dcterms:W3CDTF">2016-01-14T17:38:24Z</dcterms:created>
  <dcterms:modified xsi:type="dcterms:W3CDTF">2018-01-11T12:54:48Z</dcterms:modified>
</cp:coreProperties>
</file>