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handoutMasterIdLst>
    <p:handoutMasterId r:id="rId13"/>
  </p:handoutMasterIdLst>
  <p:sldIdLst>
    <p:sldId id="258" r:id="rId2"/>
    <p:sldId id="259" r:id="rId3"/>
    <p:sldId id="260" r:id="rId4"/>
    <p:sldId id="261" r:id="rId5"/>
    <p:sldId id="262" r:id="rId6"/>
    <p:sldId id="263" r:id="rId7"/>
    <p:sldId id="264" r:id="rId8"/>
    <p:sldId id="265" r:id="rId9"/>
    <p:sldId id="266" r:id="rId10"/>
    <p:sldId id="267" r:id="rId11"/>
    <p:sldId id="268" r:id="rId12"/>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2" autoAdjust="0"/>
    <p:restoredTop sz="94660" autoAdjust="0"/>
  </p:normalViewPr>
  <p:slideViewPr>
    <p:cSldViewPr snapToGrid="0">
      <p:cViewPr varScale="1">
        <p:scale>
          <a:sx n="70" d="100"/>
          <a:sy n="70" d="100"/>
        </p:scale>
        <p:origin x="78" y="396"/>
      </p:cViewPr>
      <p:guideLst>
        <p:guide orient="horz" pos="2160"/>
        <p:guide pos="3840"/>
      </p:guideLst>
    </p:cSldViewPr>
  </p:slideViewPr>
  <p:outlineViewPr>
    <p:cViewPr>
      <p:scale>
        <a:sx n="33" d="100"/>
        <a:sy n="33" d="100"/>
      </p:scale>
      <p:origin x="48" y="129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1804"/>
          </a:xfrm>
          <a:prstGeom prst="rect">
            <a:avLst/>
          </a:prstGeom>
        </p:spPr>
        <p:txBody>
          <a:bodyPr vert="horz" lIns="93177" tIns="46589" rIns="93177" bIns="46589" rtlCol="0"/>
          <a:lstStyle>
            <a:lvl1pPr algn="r">
              <a:defRPr sz="1200"/>
            </a:lvl1pPr>
          </a:lstStyle>
          <a:p>
            <a:fld id="{C838E7BD-86F0-4727-B5F0-B09B1992606B}" type="datetimeFigureOut">
              <a:rPr lang="en-US" smtClean="0"/>
              <a:t>1/8/2018</a:t>
            </a:fld>
            <a:endParaRPr lang="en-US"/>
          </a:p>
        </p:txBody>
      </p:sp>
      <p:sp>
        <p:nvSpPr>
          <p:cNvPr id="4" name="Footer Placeholder 3"/>
          <p:cNvSpPr>
            <a:spLocks noGrp="1"/>
          </p:cNvSpPr>
          <p:nvPr>
            <p:ph type="ftr" sz="quarter" idx="2"/>
          </p:nvPr>
        </p:nvSpPr>
        <p:spPr>
          <a:xfrm>
            <a:off x="0" y="8772670"/>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70"/>
            <a:ext cx="3037840" cy="461804"/>
          </a:xfrm>
          <a:prstGeom prst="rect">
            <a:avLst/>
          </a:prstGeom>
        </p:spPr>
        <p:txBody>
          <a:bodyPr vert="horz" lIns="93177" tIns="46589" rIns="93177" bIns="46589" rtlCol="0" anchor="b"/>
          <a:lstStyle>
            <a:lvl1pPr algn="r">
              <a:defRPr sz="1200"/>
            </a:lvl1pPr>
          </a:lstStyle>
          <a:p>
            <a:fld id="{9FC04132-37B0-4078-9FFE-C425219E625D}" type="slidenum">
              <a:rPr lang="en-US" smtClean="0"/>
              <a:t>‹#›</a:t>
            </a:fld>
            <a:endParaRPr lang="en-US"/>
          </a:p>
        </p:txBody>
      </p:sp>
    </p:spTree>
    <p:extLst>
      <p:ext uri="{BB962C8B-B14F-4D97-AF65-F5344CB8AC3E}">
        <p14:creationId xmlns:p14="http://schemas.microsoft.com/office/powerpoint/2010/main" val="35914413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97E0307-B85C-446A-8EF0-0407D435D787}" type="datetimeFigureOut">
              <a:rPr lang="en-US" smtClean="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8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596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1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879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39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379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595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653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37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smtClean="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941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36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0EF52CC-F3D9-41D4-BCE4-C208E61A3F31}" type="datetimeFigureOut">
              <a:rPr lang="en-US" smtClean="0"/>
              <a:t>1/8/2018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59099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7574" y="5164273"/>
            <a:ext cx="6613358" cy="1054767"/>
          </a:xfrm>
        </p:spPr>
        <p:txBody>
          <a:bodyPr>
            <a:normAutofit/>
          </a:bodyPr>
          <a:lstStyle/>
          <a:p>
            <a:r>
              <a:rPr lang="en-US" sz="6600" dirty="0" smtClean="0">
                <a:solidFill>
                  <a:srgbClr val="C00000"/>
                </a:solidFill>
              </a:rPr>
              <a:t>Indian Removal</a:t>
            </a:r>
            <a:endParaRPr lang="en-US" sz="6600" dirty="0">
              <a:solidFill>
                <a:srgbClr val="C00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33270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a:t>
            </a:r>
            <a:endParaRPr lang="en-US" dirty="0"/>
          </a:p>
        </p:txBody>
      </p:sp>
      <p:sp>
        <p:nvSpPr>
          <p:cNvPr id="3" name="Content Placeholder 2"/>
          <p:cNvSpPr>
            <a:spLocks noGrp="1"/>
          </p:cNvSpPr>
          <p:nvPr>
            <p:ph idx="1"/>
          </p:nvPr>
        </p:nvSpPr>
        <p:spPr>
          <a:xfrm>
            <a:off x="1024128" y="1828800"/>
            <a:ext cx="9720073" cy="4023360"/>
          </a:xfrm>
        </p:spPr>
        <p:txBody>
          <a:bodyPr>
            <a:noAutofit/>
          </a:bodyPr>
          <a:lstStyle/>
          <a:p>
            <a:r>
              <a:rPr lang="en-US" sz="3200" dirty="0" smtClean="0"/>
              <a:t>Trail of Tears</a:t>
            </a:r>
          </a:p>
          <a:p>
            <a:pPr marL="457200" lvl="1" indent="0">
              <a:buNone/>
            </a:pPr>
            <a:r>
              <a:rPr lang="en-US" sz="2800" dirty="0" smtClean="0"/>
              <a:t>“</a:t>
            </a:r>
            <a:r>
              <a:rPr lang="en-US" sz="2800" dirty="0"/>
              <a:t>Murder is murder, and somebody must answer. Somebody must explain the streams of blood that flowed in the Indian country in the summer of 1838. Somebody must explain the 4000 silent graves that mark the trail of the Cherokees to their exile. I wish I could forget it all, but the picture of 645 wagons lumbering over the frozen ground with their cargo of suffering humanity still lingers in my memory</a:t>
            </a:r>
            <a:r>
              <a:rPr lang="en-US" sz="2800" dirty="0" smtClean="0"/>
              <a:t>.”</a:t>
            </a:r>
            <a:r>
              <a:rPr lang="en-US" sz="2800" dirty="0"/>
              <a:t> </a:t>
            </a:r>
          </a:p>
          <a:p>
            <a:pPr marL="457200" lvl="1" indent="0">
              <a:buNone/>
            </a:pPr>
            <a:endParaRPr lang="en-US" sz="2800" dirty="0" smtClean="0"/>
          </a:p>
          <a:p>
            <a:pPr marL="457200" lvl="1" indent="0">
              <a:buNone/>
            </a:pPr>
            <a:r>
              <a:rPr lang="en-US" sz="2800" dirty="0" smtClean="0">
                <a:solidFill>
                  <a:srgbClr val="0070C0"/>
                </a:solidFill>
              </a:rPr>
              <a:t>Who would have most likely said this?</a:t>
            </a:r>
            <a:endParaRPr lang="en-US" sz="2800" dirty="0">
              <a:solidFill>
                <a:srgbClr val="0070C0"/>
              </a:solidFill>
            </a:endParaRPr>
          </a:p>
        </p:txBody>
      </p:sp>
    </p:spTree>
    <p:extLst>
      <p:ext uri="{BB962C8B-B14F-4D97-AF65-F5344CB8AC3E}">
        <p14:creationId xmlns:p14="http://schemas.microsoft.com/office/powerpoint/2010/main" val="3686184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rmAutofit/>
          </a:bodyPr>
          <a:lstStyle/>
          <a:p>
            <a:r>
              <a:rPr lang="en-US" sz="4000" b="1" dirty="0"/>
              <a:t>Should Jackson be impeached? Why or why not?</a:t>
            </a:r>
            <a:endParaRPr lang="en-US" sz="4000" dirty="0"/>
          </a:p>
        </p:txBody>
      </p:sp>
    </p:spTree>
    <p:extLst>
      <p:ext uri="{BB962C8B-B14F-4D97-AF65-F5344CB8AC3E}">
        <p14:creationId xmlns:p14="http://schemas.microsoft.com/office/powerpoint/2010/main" val="2932176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Location of Native Americans</a:t>
            </a:r>
            <a:endParaRPr lang="en-US" dirty="0">
              <a:solidFill>
                <a:schemeClr val="tx1"/>
              </a:solidFill>
            </a:endParaRPr>
          </a:p>
        </p:txBody>
      </p:sp>
      <p:sp>
        <p:nvSpPr>
          <p:cNvPr id="3" name="Content Placeholder 2"/>
          <p:cNvSpPr>
            <a:spLocks noGrp="1"/>
          </p:cNvSpPr>
          <p:nvPr>
            <p:ph idx="1"/>
          </p:nvPr>
        </p:nvSpPr>
        <p:spPr>
          <a:xfrm>
            <a:off x="680321" y="1951863"/>
            <a:ext cx="9613861" cy="3599316"/>
          </a:xfrm>
        </p:spPr>
        <p:txBody>
          <a:bodyPr/>
          <a:lstStyle/>
          <a:p>
            <a:r>
              <a:rPr lang="en-US" dirty="0" smtClean="0"/>
              <a:t>Native Americans are located everywhere</a:t>
            </a:r>
          </a:p>
          <a:p>
            <a:pPr lvl="1"/>
            <a:r>
              <a:rPr lang="en-US" dirty="0" smtClean="0"/>
              <a:t>Concentration in the South</a:t>
            </a:r>
            <a:endParaRPr lang="en-US" dirty="0"/>
          </a:p>
        </p:txBody>
      </p:sp>
      <p:pic>
        <p:nvPicPr>
          <p:cNvPr id="1026" name="Picture 2" descr="http://www.nlm.nih.gov/nativevoices/assets/timeline/000/000/039/39_w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032" y="2859507"/>
            <a:ext cx="9881936" cy="399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873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Americans wanted</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solidFill>
                  <a:srgbClr val="C00000"/>
                </a:solidFill>
              </a:rPr>
              <a:t>Americans wanted the land that Native Americans lived on.</a:t>
            </a:r>
          </a:p>
          <a:p>
            <a:pPr lvl="1"/>
            <a:r>
              <a:rPr lang="en-US" sz="2400" dirty="0" smtClean="0"/>
              <a:t>Many believed this was necessary for America to grow</a:t>
            </a:r>
          </a:p>
          <a:p>
            <a:r>
              <a:rPr lang="en-US" sz="2800" dirty="0" smtClean="0">
                <a:solidFill>
                  <a:srgbClr val="C00000"/>
                </a:solidFill>
              </a:rPr>
              <a:t>Jackson disliked Native Americans and had fought them many times</a:t>
            </a:r>
          </a:p>
          <a:p>
            <a:pPr lvl="1"/>
            <a:r>
              <a:rPr lang="en-US" sz="2400" dirty="0" smtClean="0">
                <a:solidFill>
                  <a:srgbClr val="C00000"/>
                </a:solidFill>
              </a:rPr>
              <a:t>He was committed to relocate them to the west</a:t>
            </a:r>
          </a:p>
        </p:txBody>
      </p:sp>
    </p:spTree>
    <p:extLst>
      <p:ext uri="{BB962C8B-B14F-4D97-AF65-F5344CB8AC3E}">
        <p14:creationId xmlns:p14="http://schemas.microsoft.com/office/powerpoint/2010/main" val="298931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Indian Removal Act</a:t>
            </a:r>
            <a:endParaRPr lang="en-US" dirty="0">
              <a:solidFill>
                <a:schemeClr val="tx1"/>
              </a:solidFill>
            </a:endParaRPr>
          </a:p>
        </p:txBody>
      </p:sp>
      <p:sp>
        <p:nvSpPr>
          <p:cNvPr id="3" name="Content Placeholder 2"/>
          <p:cNvSpPr>
            <a:spLocks noGrp="1"/>
          </p:cNvSpPr>
          <p:nvPr>
            <p:ph idx="1"/>
          </p:nvPr>
        </p:nvSpPr>
        <p:spPr>
          <a:xfrm>
            <a:off x="1024128" y="1925053"/>
            <a:ext cx="9720073" cy="4384307"/>
          </a:xfrm>
        </p:spPr>
        <p:txBody>
          <a:bodyPr>
            <a:normAutofit/>
          </a:bodyPr>
          <a:lstStyle/>
          <a:p>
            <a:r>
              <a:rPr lang="en-US" sz="2800" b="1" u="sng" dirty="0" smtClean="0">
                <a:solidFill>
                  <a:srgbClr val="C00000"/>
                </a:solidFill>
              </a:rPr>
              <a:t>Indian</a:t>
            </a:r>
            <a:r>
              <a:rPr lang="en-US" sz="2800" dirty="0" smtClean="0">
                <a:solidFill>
                  <a:srgbClr val="C00000"/>
                </a:solidFill>
              </a:rPr>
              <a:t> </a:t>
            </a:r>
            <a:r>
              <a:rPr lang="en-US" sz="2800" b="1" u="sng" dirty="0" smtClean="0">
                <a:solidFill>
                  <a:srgbClr val="C00000"/>
                </a:solidFill>
              </a:rPr>
              <a:t>Removal</a:t>
            </a:r>
            <a:r>
              <a:rPr lang="en-US" sz="2800" dirty="0" smtClean="0">
                <a:solidFill>
                  <a:srgbClr val="C00000"/>
                </a:solidFill>
              </a:rPr>
              <a:t> </a:t>
            </a:r>
            <a:r>
              <a:rPr lang="en-US" sz="2800" b="1" u="sng" dirty="0" smtClean="0">
                <a:solidFill>
                  <a:srgbClr val="C00000"/>
                </a:solidFill>
              </a:rPr>
              <a:t>Act</a:t>
            </a:r>
            <a:r>
              <a:rPr lang="en-US" sz="2800" dirty="0" smtClean="0">
                <a:solidFill>
                  <a:srgbClr val="C00000"/>
                </a:solidFill>
              </a:rPr>
              <a:t>: law passed that required Native Americans to relocate west of the Mississippi river.</a:t>
            </a:r>
          </a:p>
          <a:p>
            <a:r>
              <a:rPr lang="en-US" sz="2800" dirty="0" smtClean="0">
                <a:solidFill>
                  <a:srgbClr val="C00000"/>
                </a:solidFill>
              </a:rPr>
              <a:t>Jackson believed moving Indians west was best for everyone</a:t>
            </a:r>
          </a:p>
          <a:p>
            <a:pPr lvl="1"/>
            <a:r>
              <a:rPr lang="en-US" sz="2400" dirty="0" smtClean="0">
                <a:solidFill>
                  <a:srgbClr val="C00000"/>
                </a:solidFill>
              </a:rPr>
              <a:t>Natives would be able to practice their own culture without interference</a:t>
            </a:r>
          </a:p>
          <a:p>
            <a:pPr lvl="1"/>
            <a:r>
              <a:rPr lang="en-US" sz="2400" dirty="0" smtClean="0">
                <a:solidFill>
                  <a:srgbClr val="C00000"/>
                </a:solidFill>
              </a:rPr>
              <a:t>Americans would be able to use the land Natives were on to make money (Cotton and Slaves)  </a:t>
            </a:r>
          </a:p>
          <a:p>
            <a:pPr lvl="1"/>
            <a:endParaRPr lang="en-US" dirty="0">
              <a:solidFill>
                <a:srgbClr val="FF0000"/>
              </a:solidFill>
            </a:endParaRPr>
          </a:p>
        </p:txBody>
      </p:sp>
    </p:spTree>
    <p:extLst>
      <p:ext uri="{BB962C8B-B14F-4D97-AF65-F5344CB8AC3E}">
        <p14:creationId xmlns:p14="http://schemas.microsoft.com/office/powerpoint/2010/main" val="3369654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Cherokee Indians</a:t>
            </a:r>
            <a:endParaRPr lang="en-US" dirty="0">
              <a:solidFill>
                <a:srgbClr val="C00000"/>
              </a:solidFill>
            </a:endParaRPr>
          </a:p>
        </p:txBody>
      </p:sp>
      <p:sp>
        <p:nvSpPr>
          <p:cNvPr id="3" name="Content Placeholder 2"/>
          <p:cNvSpPr>
            <a:spLocks noGrp="1"/>
          </p:cNvSpPr>
          <p:nvPr>
            <p:ph idx="1"/>
          </p:nvPr>
        </p:nvSpPr>
        <p:spPr>
          <a:xfrm>
            <a:off x="1024128" y="1780674"/>
            <a:ext cx="9720073" cy="4528686"/>
          </a:xfrm>
        </p:spPr>
        <p:txBody>
          <a:bodyPr>
            <a:normAutofit/>
          </a:bodyPr>
          <a:lstStyle/>
          <a:p>
            <a:r>
              <a:rPr lang="en-US" sz="2800" dirty="0" smtClean="0"/>
              <a:t>Cherokees were much more advanced than many tribes who still did not have a written language</a:t>
            </a:r>
          </a:p>
          <a:p>
            <a:r>
              <a:rPr lang="en-US" sz="2800" dirty="0" smtClean="0">
                <a:solidFill>
                  <a:srgbClr val="C00000"/>
                </a:solidFill>
              </a:rPr>
              <a:t>Cherokee Indian </a:t>
            </a:r>
            <a:r>
              <a:rPr lang="en-US" sz="2800" b="1" u="sng" dirty="0" smtClean="0">
                <a:solidFill>
                  <a:srgbClr val="C00000"/>
                </a:solidFill>
              </a:rPr>
              <a:t>Sequoyah</a:t>
            </a:r>
            <a:r>
              <a:rPr lang="en-US" sz="2800" dirty="0" smtClean="0">
                <a:solidFill>
                  <a:srgbClr val="C00000"/>
                </a:solidFill>
              </a:rPr>
              <a:t> had invented an alphabet and writing system for Cherokees</a:t>
            </a:r>
          </a:p>
          <a:p>
            <a:pPr lvl="1"/>
            <a:r>
              <a:rPr lang="en-US" sz="2400" dirty="0" smtClean="0">
                <a:solidFill>
                  <a:srgbClr val="C00000"/>
                </a:solidFill>
              </a:rPr>
              <a:t>Allowed Cherokees to communicate among each other and become better educated </a:t>
            </a:r>
          </a:p>
          <a:p>
            <a:pPr lvl="1"/>
            <a:r>
              <a:rPr lang="en-US" sz="2400" dirty="0" smtClean="0"/>
              <a:t>With this, Cherokees challenged the Indian Removal Act through the government system</a:t>
            </a:r>
            <a:endParaRPr lang="en-US" sz="2400" dirty="0"/>
          </a:p>
        </p:txBody>
      </p:sp>
    </p:spTree>
    <p:extLst>
      <p:ext uri="{BB962C8B-B14F-4D97-AF65-F5344CB8AC3E}">
        <p14:creationId xmlns:p14="http://schemas.microsoft.com/office/powerpoint/2010/main" val="505221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Native American Challenge</a:t>
            </a:r>
            <a:endParaRPr lang="en-US" dirty="0">
              <a:solidFill>
                <a:schemeClr val="tx1"/>
              </a:solidFill>
            </a:endParaRPr>
          </a:p>
        </p:txBody>
      </p:sp>
      <p:sp>
        <p:nvSpPr>
          <p:cNvPr id="3" name="Content Placeholder 2"/>
          <p:cNvSpPr>
            <a:spLocks noGrp="1"/>
          </p:cNvSpPr>
          <p:nvPr>
            <p:ph idx="1"/>
          </p:nvPr>
        </p:nvSpPr>
        <p:spPr>
          <a:xfrm>
            <a:off x="1024127" y="1977570"/>
            <a:ext cx="9720073" cy="4023360"/>
          </a:xfrm>
        </p:spPr>
        <p:txBody>
          <a:bodyPr>
            <a:normAutofit/>
          </a:bodyPr>
          <a:lstStyle/>
          <a:p>
            <a:r>
              <a:rPr lang="en-US" sz="2400" dirty="0" smtClean="0">
                <a:solidFill>
                  <a:srgbClr val="C00000"/>
                </a:solidFill>
              </a:rPr>
              <a:t>Cherokee Indians refused to sell their land and move west</a:t>
            </a:r>
          </a:p>
          <a:p>
            <a:pPr lvl="1"/>
            <a:r>
              <a:rPr lang="en-US" sz="2000" dirty="0" smtClean="0"/>
              <a:t>They challenged law in the Supreme Court</a:t>
            </a:r>
          </a:p>
          <a:p>
            <a:r>
              <a:rPr lang="en-US" sz="2400" b="1" u="sng" dirty="0" smtClean="0">
                <a:solidFill>
                  <a:srgbClr val="C00000"/>
                </a:solidFill>
              </a:rPr>
              <a:t>Worcester v. Georgia</a:t>
            </a:r>
            <a:r>
              <a:rPr lang="en-US" sz="2400" dirty="0" smtClean="0">
                <a:solidFill>
                  <a:srgbClr val="C00000"/>
                </a:solidFill>
              </a:rPr>
              <a:t>: Case where Cherokees challenged Georgia’s ability to enforce the Indian Removal Act</a:t>
            </a:r>
          </a:p>
          <a:p>
            <a:pPr lvl="1"/>
            <a:r>
              <a:rPr lang="en-US" sz="2000" dirty="0" smtClean="0">
                <a:solidFill>
                  <a:srgbClr val="C00000"/>
                </a:solidFill>
              </a:rPr>
              <a:t>John Marshall stated Georgia could NOT make Cherokee leave their land</a:t>
            </a:r>
          </a:p>
          <a:p>
            <a:pPr lvl="1"/>
            <a:r>
              <a:rPr lang="en-US" sz="2000" dirty="0" smtClean="0">
                <a:solidFill>
                  <a:srgbClr val="C00000"/>
                </a:solidFill>
              </a:rPr>
              <a:t>Jackson ignored Marshall</a:t>
            </a:r>
            <a:r>
              <a:rPr lang="en-US" sz="2000" dirty="0" smtClean="0"/>
              <a:t> and forced the Cherokee to move west</a:t>
            </a:r>
            <a:endParaRPr lang="en-US" sz="2000" dirty="0"/>
          </a:p>
        </p:txBody>
      </p:sp>
      <p:pic>
        <p:nvPicPr>
          <p:cNvPr id="1026" name="Picture 2" descr="http://www.history.com/s3static/video-thumbnails/AETN-History_VMS/21/180/History_President_Andrew_Jackson_rev_SF_HD_still_624x352.jpg"/>
          <p:cNvPicPr>
            <a:picLocks noChangeAspect="1" noChangeArrowheads="1"/>
          </p:cNvPicPr>
          <p:nvPr/>
        </p:nvPicPr>
        <p:blipFill rotWithShape="1">
          <a:blip r:embed="rId2">
            <a:extLst>
              <a:ext uri="{28A0092B-C50C-407E-A947-70E740481C1C}">
                <a14:useLocalDpi xmlns:a14="http://schemas.microsoft.com/office/drawing/2010/main" val="0"/>
              </a:ext>
            </a:extLst>
          </a:blip>
          <a:srcRect l="24130" r="19384"/>
          <a:stretch/>
        </p:blipFill>
        <p:spPr bwMode="auto">
          <a:xfrm>
            <a:off x="3810001" y="4403678"/>
            <a:ext cx="2428041" cy="24247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triotweek.org/wp-content/uploads/2012/06/john_marsh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403678"/>
            <a:ext cx="2329854" cy="2424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5522" y="4415725"/>
            <a:ext cx="1905000" cy="1200329"/>
          </a:xfrm>
          <a:prstGeom prst="rect">
            <a:avLst/>
          </a:prstGeom>
          <a:noFill/>
        </p:spPr>
        <p:txBody>
          <a:bodyPr wrap="square" rtlCol="0">
            <a:spAutoFit/>
          </a:bodyPr>
          <a:lstStyle/>
          <a:p>
            <a:r>
              <a:rPr lang="en-US" dirty="0"/>
              <a:t>“Marshall made his decision, now let him enforce it.”</a:t>
            </a:r>
          </a:p>
        </p:txBody>
      </p:sp>
      <p:sp>
        <p:nvSpPr>
          <p:cNvPr id="6" name="TextBox 5"/>
          <p:cNvSpPr txBox="1"/>
          <p:nvPr/>
        </p:nvSpPr>
        <p:spPr>
          <a:xfrm>
            <a:off x="1859059" y="5611545"/>
            <a:ext cx="1521815" cy="461665"/>
          </a:xfrm>
          <a:prstGeom prst="rect">
            <a:avLst/>
          </a:prstGeom>
          <a:noFill/>
        </p:spPr>
        <p:txBody>
          <a:bodyPr wrap="square" rtlCol="0">
            <a:spAutoFit/>
          </a:bodyPr>
          <a:lstStyle/>
          <a:p>
            <a:r>
              <a:rPr lang="en-US" sz="2400" dirty="0"/>
              <a:t>JACKSON</a:t>
            </a:r>
          </a:p>
        </p:txBody>
      </p:sp>
      <p:sp>
        <p:nvSpPr>
          <p:cNvPr id="7" name="TextBox 6"/>
          <p:cNvSpPr txBox="1"/>
          <p:nvPr/>
        </p:nvSpPr>
        <p:spPr>
          <a:xfrm>
            <a:off x="8806854" y="4415725"/>
            <a:ext cx="1632546" cy="1200329"/>
          </a:xfrm>
          <a:prstGeom prst="rect">
            <a:avLst/>
          </a:prstGeom>
          <a:noFill/>
        </p:spPr>
        <p:txBody>
          <a:bodyPr wrap="square" rtlCol="0">
            <a:spAutoFit/>
          </a:bodyPr>
          <a:lstStyle/>
          <a:p>
            <a:r>
              <a:rPr lang="en-US" dirty="0"/>
              <a:t>“Government cannot force Indians to move”</a:t>
            </a:r>
          </a:p>
        </p:txBody>
      </p:sp>
      <p:sp>
        <p:nvSpPr>
          <p:cNvPr id="8" name="TextBox 7"/>
          <p:cNvSpPr txBox="1"/>
          <p:nvPr/>
        </p:nvSpPr>
        <p:spPr>
          <a:xfrm>
            <a:off x="9045812" y="5628101"/>
            <a:ext cx="1524776" cy="461665"/>
          </a:xfrm>
          <a:prstGeom prst="rect">
            <a:avLst/>
          </a:prstGeom>
          <a:noFill/>
        </p:spPr>
        <p:txBody>
          <a:bodyPr wrap="none" rtlCol="0">
            <a:spAutoFit/>
          </a:bodyPr>
          <a:lstStyle/>
          <a:p>
            <a:r>
              <a:rPr lang="en-US" sz="2400" dirty="0"/>
              <a:t>MARSHALL</a:t>
            </a:r>
          </a:p>
        </p:txBody>
      </p:sp>
    </p:spTree>
    <p:extLst>
      <p:ext uri="{BB962C8B-B14F-4D97-AF65-F5344CB8AC3E}">
        <p14:creationId xmlns:p14="http://schemas.microsoft.com/office/powerpoint/2010/main" val="1425104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solidFill>
                  <a:srgbClr val="0070C0"/>
                </a:solidFill>
              </a:rPr>
              <a:t>Why did Americans want Native American land?</a:t>
            </a:r>
          </a:p>
          <a:p>
            <a:pPr marL="514350" indent="-514350">
              <a:buAutoNum type="arabicPeriod"/>
            </a:pPr>
            <a:r>
              <a:rPr lang="en-US" dirty="0" smtClean="0">
                <a:solidFill>
                  <a:srgbClr val="0070C0"/>
                </a:solidFill>
              </a:rPr>
              <a:t>How did the Cherokee Indians try to prevent the Indian Removal act?</a:t>
            </a:r>
          </a:p>
          <a:p>
            <a:pPr marL="514350" indent="-514350">
              <a:buAutoNum type="arabicPeriod"/>
            </a:pPr>
            <a:r>
              <a:rPr lang="en-US" dirty="0" smtClean="0">
                <a:solidFill>
                  <a:srgbClr val="0070C0"/>
                </a:solidFill>
              </a:rPr>
              <a:t>Do you believe Jackson acted unconstitutionally by ignoring the Supreme Court?</a:t>
            </a:r>
            <a:endParaRPr lang="en-US" dirty="0">
              <a:solidFill>
                <a:srgbClr val="0070C0"/>
              </a:solidFill>
            </a:endParaRPr>
          </a:p>
        </p:txBody>
      </p:sp>
    </p:spTree>
    <p:extLst>
      <p:ext uri="{BB962C8B-B14F-4D97-AF65-F5344CB8AC3E}">
        <p14:creationId xmlns:p14="http://schemas.microsoft.com/office/powerpoint/2010/main" val="356126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Trail of Tears</a:t>
            </a:r>
            <a:endParaRPr lang="en-US" b="1" u="sng" dirty="0">
              <a:solidFill>
                <a:srgbClr val="C00000"/>
              </a:solidFill>
            </a:endParaRPr>
          </a:p>
        </p:txBody>
      </p:sp>
      <p:sp>
        <p:nvSpPr>
          <p:cNvPr id="3" name="Content Placeholder 2"/>
          <p:cNvSpPr>
            <a:spLocks noGrp="1"/>
          </p:cNvSpPr>
          <p:nvPr>
            <p:ph idx="1"/>
          </p:nvPr>
        </p:nvSpPr>
        <p:spPr>
          <a:xfrm>
            <a:off x="1083566" y="1864895"/>
            <a:ext cx="9601196" cy="3373300"/>
          </a:xfrm>
        </p:spPr>
        <p:txBody>
          <a:bodyPr/>
          <a:lstStyle/>
          <a:p>
            <a:pPr marL="0" indent="0">
              <a:buNone/>
            </a:pPr>
            <a:r>
              <a:rPr lang="en-US" sz="2400" dirty="0" smtClean="0">
                <a:solidFill>
                  <a:srgbClr val="C00000"/>
                </a:solidFill>
              </a:rPr>
              <a:t>Harsh journey of Native Americans to their new home in the “Indian Territory”</a:t>
            </a:r>
          </a:p>
          <a:p>
            <a:r>
              <a:rPr lang="en-US" sz="2400" dirty="0" smtClean="0"/>
              <a:t>Armed soldiers took Native Americans from their homes with nothing more than the clothes on their backs</a:t>
            </a:r>
          </a:p>
          <a:p>
            <a:r>
              <a:rPr lang="en-US" sz="2400" dirty="0" smtClean="0">
                <a:solidFill>
                  <a:srgbClr val="C00000"/>
                </a:solidFill>
              </a:rPr>
              <a:t>They were forced to travel through the fall and winter in terrible conditions</a:t>
            </a:r>
          </a:p>
          <a:p>
            <a:r>
              <a:rPr lang="en-US" sz="2400" dirty="0" smtClean="0">
                <a:solidFill>
                  <a:srgbClr val="C00000"/>
                </a:solidFill>
              </a:rPr>
              <a:t>¼ of Native Americans died during this journey</a:t>
            </a:r>
          </a:p>
          <a:p>
            <a:endParaRPr lang="en-US" dirty="0"/>
          </a:p>
        </p:txBody>
      </p:sp>
      <p:pic>
        <p:nvPicPr>
          <p:cNvPr id="5122" name="Picture 2" descr="http://www.maxdstandley.com/trail_of_tears_series/i/forced_mo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756" y="4725044"/>
            <a:ext cx="3023937" cy="21329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pbs.org/wgbh/aia/part4/images/4tear4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 y="4298134"/>
            <a:ext cx="51054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475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historymyths.files.wordpress.com/2011/10/map-indian-remova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5" y="798836"/>
            <a:ext cx="9849995" cy="58425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rtnc.org/sites/default/files/Earl,%20%20Andrew%20Jackson,%2052_9_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954126" y="585216"/>
            <a:ext cx="2237874" cy="256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34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3925</TotalTime>
  <Words>434</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Tw Cen MT</vt:lpstr>
      <vt:lpstr>Tw Cen MT Condensed</vt:lpstr>
      <vt:lpstr>Wingdings 3</vt:lpstr>
      <vt:lpstr>Integral</vt:lpstr>
      <vt:lpstr>Indian Removal</vt:lpstr>
      <vt:lpstr>Location of Native Americans</vt:lpstr>
      <vt:lpstr>What Americans wanted</vt:lpstr>
      <vt:lpstr>Indian Removal Act</vt:lpstr>
      <vt:lpstr>Cherokee Indians</vt:lpstr>
      <vt:lpstr>Native American Challenge</vt:lpstr>
      <vt:lpstr>Discussion</vt:lpstr>
      <vt:lpstr>Trail of Tears</vt:lpstr>
      <vt:lpstr>PowerPoint Presentation</vt:lpstr>
      <vt:lpstr>Primary Source</vt:lpstr>
      <vt:lpstr>Reflection</vt:lpstr>
    </vt:vector>
  </TitlesOfParts>
  <Company>CMCSS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Thieleman</dc:creator>
  <cp:lastModifiedBy>Rachael Thieleman</cp:lastModifiedBy>
  <cp:revision>7</cp:revision>
  <cp:lastPrinted>2016-12-12T20:51:46Z</cp:lastPrinted>
  <dcterms:created xsi:type="dcterms:W3CDTF">2016-01-01T17:30:45Z</dcterms:created>
  <dcterms:modified xsi:type="dcterms:W3CDTF">2018-01-08T12:41:15Z</dcterms:modified>
</cp:coreProperties>
</file>