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7A8BCC-C01A-4FB9-8B05-459AB4B060B9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99FC22C-E06B-4F7F-AE53-EBF0C87872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32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5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2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3449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99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0249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46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80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6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8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2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4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4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0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6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7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6F7D0-DCC7-47A9-BEBF-A6EAA905556E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0217C7-4311-44D2-95CC-896C5381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9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Early Years of the Revolution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Selling the War to the Colonies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682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Following the Declaration of Independence, </a:t>
            </a:r>
            <a:r>
              <a:rPr lang="en-US" sz="2400" b="1" u="sng" dirty="0" smtClean="0">
                <a:solidFill>
                  <a:srgbClr val="C00000"/>
                </a:solidFill>
              </a:rPr>
              <a:t>General George Washington</a:t>
            </a:r>
            <a:r>
              <a:rPr lang="en-US" sz="2400" dirty="0" smtClean="0">
                <a:solidFill>
                  <a:srgbClr val="C00000"/>
                </a:solidFill>
              </a:rPr>
              <a:t> is placed in command of the </a:t>
            </a:r>
            <a:r>
              <a:rPr lang="en-US" sz="2400" b="1" u="sng" dirty="0" smtClean="0">
                <a:solidFill>
                  <a:srgbClr val="C00000"/>
                </a:solidFill>
              </a:rPr>
              <a:t>Continental Army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The official army of the colonies</a:t>
            </a:r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Minutemen</a:t>
            </a:r>
            <a:r>
              <a:rPr lang="en-US" sz="2400" dirty="0" smtClean="0">
                <a:solidFill>
                  <a:srgbClr val="C00000"/>
                </a:solidFill>
              </a:rPr>
              <a:t> were citizens who joined militias to fight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Many colonists were still unsure of the decision to declare independence (those who were neutral)</a:t>
            </a:r>
          </a:p>
          <a:p>
            <a:r>
              <a:rPr lang="en-US" sz="2400" b="1" u="sng" dirty="0" smtClean="0">
                <a:solidFill>
                  <a:srgbClr val="C00000"/>
                </a:solidFill>
              </a:rPr>
              <a:t>Thomas Paine </a:t>
            </a:r>
            <a:r>
              <a:rPr lang="en-US" sz="2400" dirty="0" smtClean="0">
                <a:solidFill>
                  <a:srgbClr val="C00000"/>
                </a:solidFill>
              </a:rPr>
              <a:t>wrote a pamphlet called </a:t>
            </a:r>
            <a:r>
              <a:rPr lang="en-US" sz="2400" b="1" i="1" u="sng" dirty="0" smtClean="0">
                <a:solidFill>
                  <a:srgbClr val="C00000"/>
                </a:solidFill>
              </a:rPr>
              <a:t>Common Sense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Argued in favor of American Independence</a:t>
            </a:r>
          </a:p>
          <a:p>
            <a:pPr lvl="2"/>
            <a:r>
              <a:rPr lang="en-US" sz="1800" dirty="0" smtClean="0">
                <a:solidFill>
                  <a:srgbClr val="C00000"/>
                </a:solidFill>
              </a:rPr>
              <a:t>America did not belong to Britain but all </a:t>
            </a:r>
            <a:r>
              <a:rPr lang="en-US" sz="1800" smtClean="0">
                <a:solidFill>
                  <a:srgbClr val="C00000"/>
                </a:solidFill>
              </a:rPr>
              <a:t>of Europe</a:t>
            </a:r>
            <a:endParaRPr lang="en-US" sz="1800" dirty="0" smtClean="0">
              <a:solidFill>
                <a:srgbClr val="C00000"/>
              </a:solidFill>
            </a:endParaRP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Convinced many colonists to support the Patriot cause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s://c2.staticflickr.com/4/3222/3158104410_02b4b1760a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245109"/>
            <a:ext cx="2384598" cy="318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otallyhistory.com/wp-content/uploads/2012/02/Thomas_Pa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4010610"/>
            <a:ext cx="1880487" cy="2534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2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War in New England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4789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Following the retreat of British soldiers from Lexington and Concord, </a:t>
            </a:r>
            <a:r>
              <a:rPr lang="en-US" sz="2400" dirty="0" smtClean="0">
                <a:solidFill>
                  <a:srgbClr val="C00000"/>
                </a:solidFill>
              </a:rPr>
              <a:t>the British found themselves surrounded in Boston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Battle of Bunker Hill</a:t>
            </a:r>
            <a:r>
              <a:rPr lang="en-US" sz="2400" dirty="0" smtClean="0"/>
              <a:t> took place outside Boston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British victory </a:t>
            </a:r>
            <a:r>
              <a:rPr lang="en-US" sz="2000" dirty="0" smtClean="0">
                <a:solidFill>
                  <a:schemeClr val="tx1"/>
                </a:solidFill>
              </a:rPr>
              <a:t>(kept Americans from taking the hill)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British losses were staggering </a:t>
            </a:r>
            <a:r>
              <a:rPr lang="en-US" sz="2000" dirty="0" smtClean="0">
                <a:solidFill>
                  <a:schemeClr val="tx1"/>
                </a:solidFill>
              </a:rPr>
              <a:t>(really not much of a win)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British General Thomas Gage, the man in charge was removed from command and the more skilled General William Howe replaced him</a:t>
            </a:r>
            <a:endParaRPr lang="en-US" sz="2400" b="1" u="sng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media-2.web.britannica.com/eb-media/47/64947-004-F5FCE2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629" y="609600"/>
            <a:ext cx="2932212" cy="337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nndb.com/people/237/000049090/thomas-g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313" y="4848726"/>
            <a:ext cx="1843113" cy="1887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upload.wikimedia.org/wikipedia/commons/5/5c/Sirhenryclinton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229" y="4827249"/>
            <a:ext cx="1561773" cy="1930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5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Moving to New York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8694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General Howe was able to move his men out of Boston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British </a:t>
            </a:r>
            <a:r>
              <a:rPr lang="en-US" sz="2000" dirty="0" smtClean="0"/>
              <a:t>regrouped and </a:t>
            </a:r>
            <a:r>
              <a:rPr lang="en-US" sz="2000" dirty="0" smtClean="0">
                <a:solidFill>
                  <a:srgbClr val="C00000"/>
                </a:solidFill>
              </a:rPr>
              <a:t>invaded Long Island and New York City</a:t>
            </a:r>
          </a:p>
          <a:p>
            <a:r>
              <a:rPr lang="en-US" sz="2400" dirty="0" smtClean="0"/>
              <a:t>General </a:t>
            </a:r>
            <a:r>
              <a:rPr lang="en-US" sz="2400" dirty="0" smtClean="0">
                <a:solidFill>
                  <a:srgbClr val="C00000"/>
                </a:solidFill>
              </a:rPr>
              <a:t>Washington attempted to stop the invasion but was soundly beaten </a:t>
            </a:r>
          </a:p>
          <a:p>
            <a:r>
              <a:rPr lang="en-US" sz="2400" dirty="0" smtClean="0"/>
              <a:t>Washington moved his men to Pennsylvania before the British stopped their advance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This defeat was hard on the Continental Army and support began to waiver.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allthingsliberty.com/wp-content/uploads/2013/09/Peale_Washingt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4475" y="1002715"/>
            <a:ext cx="305752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0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3073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How did Thomas Paine’s </a:t>
            </a:r>
            <a:r>
              <a:rPr lang="en-US" sz="2400" i="1" dirty="0" smtClean="0">
                <a:solidFill>
                  <a:srgbClr val="0070C0"/>
                </a:solidFill>
              </a:rPr>
              <a:t>Common Sense</a:t>
            </a:r>
            <a:r>
              <a:rPr lang="en-US" sz="2400" dirty="0" smtClean="0">
                <a:solidFill>
                  <a:srgbClr val="0070C0"/>
                </a:solidFill>
              </a:rPr>
              <a:t> convince colonists to support the independence effort?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rgbClr val="0070C0"/>
                </a:solidFill>
              </a:rPr>
              <a:t>What problems can arise if a general does not have the support of his soldiers? How could that general get the support back?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Washington’s Surprise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355" y="1462757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After a major defeat, </a:t>
            </a:r>
            <a:r>
              <a:rPr lang="en-US" sz="2400" dirty="0" smtClean="0">
                <a:solidFill>
                  <a:srgbClr val="C00000"/>
                </a:solidFill>
              </a:rPr>
              <a:t>Washington needed a string of victories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Soldiers were beginning to question leaving the army</a:t>
            </a:r>
          </a:p>
          <a:p>
            <a:pPr lvl="1"/>
            <a:r>
              <a:rPr lang="en-US" sz="2000" dirty="0" smtClean="0"/>
              <a:t>Washington </a:t>
            </a:r>
            <a:r>
              <a:rPr lang="en-US" sz="2000" dirty="0" smtClean="0">
                <a:solidFill>
                  <a:srgbClr val="C00000"/>
                </a:solidFill>
              </a:rPr>
              <a:t>needed a morale boost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Battle of Trenton and Princeton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Washington plans a surprise attack on the British and </a:t>
            </a:r>
            <a:r>
              <a:rPr lang="en-US" sz="2000" b="1" u="sng" dirty="0" smtClean="0">
                <a:solidFill>
                  <a:srgbClr val="C00000"/>
                </a:solidFill>
              </a:rPr>
              <a:t>Hessian</a:t>
            </a:r>
            <a:r>
              <a:rPr lang="en-US" sz="2000" dirty="0" smtClean="0">
                <a:solidFill>
                  <a:srgbClr val="C00000"/>
                </a:solidFill>
              </a:rPr>
              <a:t> (German mercenaries fighting for the British)</a:t>
            </a:r>
          </a:p>
          <a:p>
            <a:pPr lvl="1"/>
            <a:r>
              <a:rPr lang="en-US" sz="2000" dirty="0" smtClean="0"/>
              <a:t>Washington’s </a:t>
            </a:r>
            <a:r>
              <a:rPr lang="en-US" sz="2000" dirty="0" smtClean="0">
                <a:solidFill>
                  <a:srgbClr val="C00000"/>
                </a:solidFill>
              </a:rPr>
              <a:t>sneak attack gave the Americans two major victories</a:t>
            </a:r>
          </a:p>
          <a:p>
            <a:pPr lvl="2"/>
            <a:r>
              <a:rPr lang="en-US" sz="1800" dirty="0" smtClean="0">
                <a:solidFill>
                  <a:srgbClr val="C00000"/>
                </a:solidFill>
              </a:rPr>
              <a:t>Convinced soldiers to reenlist for another year</a:t>
            </a:r>
            <a:endParaRPr lang="en-US" sz="1800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://www.motherbedford.com/Washington%20Crossing%20The%20Delawa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4784" y="1083991"/>
            <a:ext cx="4084887" cy="2552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8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Turning Point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6662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Britain changed its strategy</a:t>
            </a:r>
          </a:p>
          <a:p>
            <a:pPr lvl="1"/>
            <a:r>
              <a:rPr lang="en-US" sz="2000" dirty="0" smtClean="0"/>
              <a:t>They believed New England was center of the rebellion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Strategy: Cut New England off from rest of colonies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Not everyone agreed, </a:t>
            </a:r>
            <a:r>
              <a:rPr lang="en-US" sz="2000" dirty="0" smtClean="0">
                <a:solidFill>
                  <a:srgbClr val="C00000"/>
                </a:solidFill>
              </a:rPr>
              <a:t>General Howe instead captured Philadelphia </a:t>
            </a:r>
          </a:p>
          <a:p>
            <a:pPr lvl="2"/>
            <a:r>
              <a:rPr lang="en-US" sz="1800" dirty="0" smtClean="0"/>
              <a:t>Hoped capturing a major city would force colonists to give up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Battle of Saratoga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British fail to combine their armies and </a:t>
            </a:r>
            <a:r>
              <a:rPr lang="en-US" sz="2000" dirty="0" smtClean="0">
                <a:solidFill>
                  <a:srgbClr val="C00000"/>
                </a:solidFill>
              </a:rPr>
              <a:t>American forces score a major victory in New York 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General </a:t>
            </a:r>
            <a:r>
              <a:rPr lang="en-US" sz="2000" b="1" u="sng" dirty="0" smtClean="0">
                <a:solidFill>
                  <a:srgbClr val="C00000"/>
                </a:solidFill>
              </a:rPr>
              <a:t>Benedict Arnold </a:t>
            </a:r>
            <a:r>
              <a:rPr lang="en-US" sz="2000" dirty="0" smtClean="0">
                <a:solidFill>
                  <a:srgbClr val="C00000"/>
                </a:solidFill>
              </a:rPr>
              <a:t>helps lead the American victory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TURNING POINT OF THE WAR</a:t>
            </a:r>
            <a:endParaRPr lang="en-US" sz="2000" dirty="0">
              <a:solidFill>
                <a:srgbClr val="C00000"/>
              </a:solidFill>
            </a:endParaRPr>
          </a:p>
        </p:txBody>
      </p:sp>
      <p:pic>
        <p:nvPicPr>
          <p:cNvPr id="5122" name="Picture 2" descr="http://www.landofthebrave.info/images/battle-of-sarato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685" y="131154"/>
            <a:ext cx="4058653" cy="259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static.comicvine.com/uploads/original/5/50734/1378859-bene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295" y="4588961"/>
            <a:ext cx="1745414" cy="2269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4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6505"/>
            <a:ext cx="8596668" cy="3880773"/>
          </a:xfrm>
        </p:spPr>
        <p:txBody>
          <a:bodyPr>
            <a:normAutofit/>
          </a:bodyPr>
          <a:lstStyle/>
          <a:p>
            <a:r>
              <a:rPr lang="en-US" sz="5400" b="1" dirty="0"/>
              <a:t>Why was the Battle of Saratoga important?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0811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2058</TotalTime>
  <Words>419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Early Years of the Revolution</vt:lpstr>
      <vt:lpstr>Selling the War to the Colonies</vt:lpstr>
      <vt:lpstr>The War in New England</vt:lpstr>
      <vt:lpstr>Moving to New York</vt:lpstr>
      <vt:lpstr>Discussion</vt:lpstr>
      <vt:lpstr>Washington’s Surprise</vt:lpstr>
      <vt:lpstr>Turning Point</vt:lpstr>
      <vt:lpstr>Reflection</vt:lpstr>
    </vt:vector>
  </TitlesOfParts>
  <Company>CMCSS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Years of the Revolution</dc:title>
  <dc:creator>Eric Thieleman</dc:creator>
  <cp:lastModifiedBy>Rachael Thieleman</cp:lastModifiedBy>
  <cp:revision>18</cp:revision>
  <cp:lastPrinted>2015-09-25T11:05:07Z</cp:lastPrinted>
  <dcterms:created xsi:type="dcterms:W3CDTF">2015-09-25T00:10:51Z</dcterms:created>
  <dcterms:modified xsi:type="dcterms:W3CDTF">2017-09-18T19:59:12Z</dcterms:modified>
</cp:coreProperties>
</file>