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60" r:id="rId4"/>
    <p:sldId id="263"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90" d="100"/>
          <a:sy n="90" d="100"/>
        </p:scale>
        <p:origin x="-126"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71741381-B9DE-49F8-AD4B-20D49889500C}" type="datetimeFigureOut">
              <a:rPr lang="en-US" smtClean="0"/>
              <a:t>9/14/2016</a:t>
            </a:fld>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212A8053-08AA-4D9B-A938-EF857ED04C57}" type="slidenum">
              <a:rPr lang="en-US" smtClean="0"/>
              <a:t>‹#›</a:t>
            </a:fld>
            <a:endParaRPr lang="en-US"/>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71741381-B9DE-49F8-AD4B-20D49889500C}" type="datetimeFigureOut">
              <a:rPr lang="en-US" smtClean="0"/>
              <a:t>9/14/2016</a:t>
            </a:fld>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212A8053-08AA-4D9B-A938-EF857ED04C57}" type="slidenum">
              <a:rPr lang="en-US" smtClean="0"/>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741381-B9DE-49F8-AD4B-20D49889500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741381-B9DE-49F8-AD4B-20D49889500C}"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A8053-08AA-4D9B-A938-EF857ED04C57}" type="slidenum">
              <a:rPr lang="en-US" smtClean="0"/>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741381-B9DE-49F8-AD4B-20D49889500C}"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A8053-08AA-4D9B-A938-EF857ED04C57}" type="slidenum">
              <a:rPr lang="en-US" smtClean="0"/>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41381-B9DE-49F8-AD4B-20D49889500C}"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A8053-08AA-4D9B-A938-EF857ED04C57}" type="slidenum">
              <a:rPr lang="en-US" smtClean="0"/>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741381-B9DE-49F8-AD4B-20D49889500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741381-B9DE-49F8-AD4B-20D49889500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71741381-B9DE-49F8-AD4B-20D49889500C}" type="datetimeFigureOut">
              <a:rPr lang="en-US" smtClean="0"/>
              <a:t>9/14/2016</a:t>
            </a:fld>
            <a:endParaRPr lang="en-US"/>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212A8053-08AA-4D9B-A938-EF857ED04C57}" type="slidenum">
              <a:rPr lang="en-US" smtClean="0"/>
              <a:t>‹#›</a:t>
            </a:fld>
            <a:endParaRPr lang="en-US"/>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Declaring Independence</a:t>
            </a:r>
            <a:endParaRPr lang="en-US" dirty="0">
              <a:solidFill>
                <a:srgbClr val="C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0009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Intolerable Time</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Colonists from all over see the Intolerable Acts as a direct attack on colonial freedom</a:t>
            </a:r>
          </a:p>
          <a:p>
            <a:pPr lvl="1"/>
            <a:r>
              <a:rPr lang="en-US" dirty="0" smtClean="0"/>
              <a:t>Still many were hesitant to take up arms against the most power empire in the world (Britain)</a:t>
            </a:r>
          </a:p>
          <a:p>
            <a:r>
              <a:rPr lang="en-US" dirty="0" smtClean="0">
                <a:solidFill>
                  <a:srgbClr val="C00000"/>
                </a:solidFill>
              </a:rPr>
              <a:t>Boston was more than willing to fight </a:t>
            </a:r>
            <a:r>
              <a:rPr lang="en-US" dirty="0" smtClean="0"/>
              <a:t>as they were directly involved</a:t>
            </a:r>
          </a:p>
          <a:p>
            <a:pPr lvl="1"/>
            <a:r>
              <a:rPr lang="en-US" dirty="0" smtClean="0">
                <a:solidFill>
                  <a:srgbClr val="C00000"/>
                </a:solidFill>
              </a:rPr>
              <a:t>Other colonies (especially New York and the Southern Colonies) were cautious</a:t>
            </a:r>
          </a:p>
          <a:p>
            <a:endParaRPr lang="en-US" dirty="0" smtClean="0"/>
          </a:p>
        </p:txBody>
      </p:sp>
      <p:pic>
        <p:nvPicPr>
          <p:cNvPr id="1026" name="Picture 2" descr="http://www.traditioninaction.org/History/HistImages/B001_13Colon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75" y="3682535"/>
            <a:ext cx="2784475" cy="3072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29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Lexington and Concord</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When the British arrive, Sam Adams and John Hancock had escaped and most of the weapons removed</a:t>
            </a:r>
          </a:p>
          <a:p>
            <a:r>
              <a:rPr lang="en-US" dirty="0" smtClean="0">
                <a:solidFill>
                  <a:srgbClr val="C00000"/>
                </a:solidFill>
              </a:rPr>
              <a:t>A battle ensued between British soldiers and Boston militia</a:t>
            </a:r>
          </a:p>
          <a:p>
            <a:pPr lvl="1"/>
            <a:r>
              <a:rPr lang="en-US" dirty="0" smtClean="0">
                <a:solidFill>
                  <a:srgbClr val="C00000"/>
                </a:solidFill>
              </a:rPr>
              <a:t>“The Shot Heard Round the World” </a:t>
            </a:r>
          </a:p>
          <a:p>
            <a:r>
              <a:rPr lang="en-US" dirty="0" smtClean="0">
                <a:solidFill>
                  <a:srgbClr val="C00000"/>
                </a:solidFill>
              </a:rPr>
              <a:t>Britain</a:t>
            </a:r>
            <a:r>
              <a:rPr lang="en-US" dirty="0" smtClean="0"/>
              <a:t> was out matched and </a:t>
            </a:r>
            <a:r>
              <a:rPr lang="en-US" dirty="0" smtClean="0">
                <a:solidFill>
                  <a:srgbClr val="C00000"/>
                </a:solidFill>
              </a:rPr>
              <a:t>forced to return to Boston</a:t>
            </a:r>
          </a:p>
          <a:p>
            <a:r>
              <a:rPr lang="en-US" dirty="0" smtClean="0">
                <a:solidFill>
                  <a:srgbClr val="C00000"/>
                </a:solidFill>
              </a:rPr>
              <a:t>Other colonies began rushing to Boston’s defense</a:t>
            </a:r>
          </a:p>
          <a:p>
            <a:pPr lvl="1"/>
            <a:r>
              <a:rPr lang="en-US" b="1" u="sng" dirty="0" smtClean="0">
                <a:solidFill>
                  <a:srgbClr val="C00000"/>
                </a:solidFill>
              </a:rPr>
              <a:t>Patrick Henry</a:t>
            </a:r>
            <a:r>
              <a:rPr lang="en-US" dirty="0" smtClean="0"/>
              <a:t>, a member of the House of Burgesses in Virginia, </a:t>
            </a:r>
            <a:r>
              <a:rPr lang="en-US" dirty="0" smtClean="0">
                <a:solidFill>
                  <a:srgbClr val="C00000"/>
                </a:solidFill>
              </a:rPr>
              <a:t>gave an exciting speech in support of declaring independence.  (Give me Liberty, or give me Death!)</a:t>
            </a:r>
            <a:endParaRPr lang="en-US" dirty="0">
              <a:solidFill>
                <a:srgbClr val="C00000"/>
              </a:solidFill>
            </a:endParaRPr>
          </a:p>
        </p:txBody>
      </p:sp>
      <p:pic>
        <p:nvPicPr>
          <p:cNvPr id="3074" name="Picture 2" descr="http://mom.girlstalkinsmack.com/image/062012/Moments%20in%20Boston%20History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658866"/>
            <a:ext cx="3714750" cy="219913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ages.rapgenius.com/dd137f5d12bc2d4c15039acb2025cbb9.350x244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6475" y="4657851"/>
            <a:ext cx="3155950" cy="2200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48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Discussion </a:t>
            </a:r>
            <a:endParaRPr lang="en-US" dirty="0">
              <a:solidFill>
                <a:srgbClr val="00B0F0"/>
              </a:solidFill>
            </a:endParaRPr>
          </a:p>
        </p:txBody>
      </p:sp>
      <p:sp>
        <p:nvSpPr>
          <p:cNvPr id="3" name="Content Placeholder 2"/>
          <p:cNvSpPr>
            <a:spLocks noGrp="1"/>
          </p:cNvSpPr>
          <p:nvPr>
            <p:ph sz="quarter" idx="1"/>
          </p:nvPr>
        </p:nvSpPr>
        <p:spPr/>
        <p:txBody>
          <a:bodyPr>
            <a:normAutofit/>
          </a:bodyPr>
          <a:lstStyle/>
          <a:p>
            <a:r>
              <a:rPr lang="en-US" sz="2400" dirty="0" smtClean="0"/>
              <a:t>“Gentlemen </a:t>
            </a:r>
            <a:r>
              <a:rPr lang="en-US" sz="2400" dirty="0"/>
              <a:t>may cry, Peace, Peace! but there is no peace. The war is actually begun! </a:t>
            </a:r>
            <a:r>
              <a:rPr lang="en-US" sz="2400" u="sng" dirty="0"/>
              <a:t>The next gale that sweeps from the north will bring to our ears the clash of resounding arms! Our brethren are already in the field!</a:t>
            </a:r>
            <a:r>
              <a:rPr lang="en-US" sz="2400" dirty="0"/>
              <a:t> Why stand we here idle? What is it that gentlemen wish? What would they have? Is life so dear, or peace so sweet, as to be purchased at the price of chains and slavery? Forbid it, Almighty God! I know not what course others may take; but as for me, give me liberty or give me death!</a:t>
            </a:r>
          </a:p>
          <a:p>
            <a:r>
              <a:rPr lang="en-US" sz="2400" dirty="0"/>
              <a:t>-- Patrick Henry, Speech to the Virginia Convention, </a:t>
            </a:r>
            <a:r>
              <a:rPr lang="en-US" sz="2400" dirty="0" smtClean="0"/>
              <a:t>1775</a:t>
            </a:r>
          </a:p>
          <a:p>
            <a:endParaRPr lang="en-US" sz="2000" dirty="0"/>
          </a:p>
          <a:p>
            <a:r>
              <a:rPr lang="en-US" sz="2800" dirty="0" smtClean="0">
                <a:solidFill>
                  <a:srgbClr val="00B0F0"/>
                </a:solidFill>
              </a:rPr>
              <a:t>Why was it important for Patrick Henry (who was from Virginia) to give this speech?</a:t>
            </a:r>
          </a:p>
          <a:p>
            <a:r>
              <a:rPr lang="en-US" sz="2800" dirty="0" smtClean="0">
                <a:solidFill>
                  <a:srgbClr val="00B0F0"/>
                </a:solidFill>
              </a:rPr>
              <a:t>What is Patrick Henry asking for?</a:t>
            </a:r>
          </a:p>
          <a:p>
            <a:pPr marL="0" indent="0">
              <a:buNone/>
            </a:pPr>
            <a:endParaRPr lang="en-US" sz="2000" dirty="0"/>
          </a:p>
        </p:txBody>
      </p:sp>
    </p:spTree>
    <p:extLst>
      <p:ext uri="{BB962C8B-B14F-4D97-AF65-F5344CB8AC3E}">
        <p14:creationId xmlns:p14="http://schemas.microsoft.com/office/powerpoint/2010/main" val="247738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 Continental Congress</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solidFill>
                  <a:srgbClr val="C00000"/>
                </a:solidFill>
              </a:rPr>
              <a:t>Colonial leaders met</a:t>
            </a:r>
            <a:r>
              <a:rPr lang="en-US" dirty="0" smtClean="0"/>
              <a:t> at the Second Continental Congress in 1775</a:t>
            </a:r>
          </a:p>
          <a:p>
            <a:r>
              <a:rPr lang="en-US" dirty="0" smtClean="0"/>
              <a:t>They needed a plan following Lexington and Concord</a:t>
            </a:r>
          </a:p>
          <a:p>
            <a:r>
              <a:rPr lang="en-US" dirty="0" smtClean="0">
                <a:solidFill>
                  <a:srgbClr val="C00000"/>
                </a:solidFill>
              </a:rPr>
              <a:t>They chose a committee to write a Declaration of Independence</a:t>
            </a:r>
          </a:p>
          <a:p>
            <a:pPr lvl="1"/>
            <a:r>
              <a:rPr lang="en-US" b="1" u="sng" dirty="0" smtClean="0">
                <a:solidFill>
                  <a:srgbClr val="C00000"/>
                </a:solidFill>
              </a:rPr>
              <a:t>Thomas Jefferson</a:t>
            </a:r>
            <a:r>
              <a:rPr lang="en-US" dirty="0" smtClean="0">
                <a:solidFill>
                  <a:srgbClr val="C00000"/>
                </a:solidFill>
              </a:rPr>
              <a:t> picked as the primary author</a:t>
            </a:r>
          </a:p>
          <a:p>
            <a:pPr lvl="1"/>
            <a:r>
              <a:rPr lang="en-US" dirty="0" smtClean="0"/>
              <a:t>Ben Franklin and John Adams served as editors</a:t>
            </a:r>
          </a:p>
          <a:p>
            <a:r>
              <a:rPr lang="en-US" dirty="0" smtClean="0">
                <a:solidFill>
                  <a:srgbClr val="C00000"/>
                </a:solidFill>
              </a:rPr>
              <a:t>Jefferson used the ideas of philosopher John </a:t>
            </a:r>
            <a:r>
              <a:rPr lang="en-US" dirty="0" smtClean="0">
                <a:solidFill>
                  <a:srgbClr val="C00000"/>
                </a:solidFill>
              </a:rPr>
              <a:t>Locke (natural rights)</a:t>
            </a:r>
            <a:endParaRPr lang="en-US" dirty="0" smtClean="0">
              <a:solidFill>
                <a:srgbClr val="C00000"/>
              </a:solidFill>
            </a:endParaRPr>
          </a:p>
          <a:p>
            <a:pPr lvl="1"/>
            <a:endParaRPr lang="en-US" dirty="0">
              <a:solidFill>
                <a:schemeClr val="tx1"/>
              </a:solidFill>
            </a:endParaRPr>
          </a:p>
        </p:txBody>
      </p:sp>
      <p:pic>
        <p:nvPicPr>
          <p:cNvPr id="4098" name="Picture 2" descr="https://upload.wikimedia.org/wikipedia/commons/d/d6/Writing_the_Declaration_of_Independence_1776_cph.3g099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9544" y="3612205"/>
            <a:ext cx="2282456" cy="304391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rutgersprep.org/kendall/7thgrade/cycleA_2013-14/02_CB/thomasjeffer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4105425"/>
            <a:ext cx="2530722" cy="255068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programlamahocam.com/wp-content/uploads/2015/02/John-Lock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859" y="4105426"/>
            <a:ext cx="2546241" cy="2550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68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rPr>
              <a:t>The Declaration of Independence</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solidFill>
                  <a:srgbClr val="C00000"/>
                </a:solidFill>
              </a:rPr>
              <a:t>Major Points:</a:t>
            </a:r>
          </a:p>
          <a:p>
            <a:pPr lvl="1"/>
            <a:r>
              <a:rPr lang="en-US" dirty="0" smtClean="0">
                <a:solidFill>
                  <a:srgbClr val="C00000"/>
                </a:solidFill>
              </a:rPr>
              <a:t>1</a:t>
            </a:r>
            <a:r>
              <a:rPr lang="en-US" dirty="0">
                <a:solidFill>
                  <a:srgbClr val="C00000"/>
                </a:solidFill>
              </a:rPr>
              <a:t>. </a:t>
            </a:r>
            <a:r>
              <a:rPr lang="en-US" dirty="0" smtClean="0">
                <a:solidFill>
                  <a:srgbClr val="C00000"/>
                </a:solidFill>
              </a:rPr>
              <a:t>All </a:t>
            </a:r>
            <a:r>
              <a:rPr lang="en-US" dirty="0">
                <a:solidFill>
                  <a:srgbClr val="C00000"/>
                </a:solidFill>
              </a:rPr>
              <a:t>men are created equal</a:t>
            </a:r>
          </a:p>
          <a:p>
            <a:pPr lvl="1"/>
            <a:r>
              <a:rPr lang="en-US" dirty="0">
                <a:solidFill>
                  <a:srgbClr val="C00000"/>
                </a:solidFill>
              </a:rPr>
              <a:t>2. </a:t>
            </a:r>
            <a:r>
              <a:rPr lang="en-US" dirty="0" smtClean="0">
                <a:solidFill>
                  <a:srgbClr val="C00000"/>
                </a:solidFill>
              </a:rPr>
              <a:t>Men </a:t>
            </a:r>
            <a:r>
              <a:rPr lang="en-US" dirty="0">
                <a:solidFill>
                  <a:srgbClr val="C00000"/>
                </a:solidFill>
              </a:rPr>
              <a:t>have inalienable rights of life, liberty, pursuit of happiness (“natural rights” from John Locke)</a:t>
            </a:r>
          </a:p>
          <a:p>
            <a:pPr lvl="1"/>
            <a:r>
              <a:rPr lang="en-US" dirty="0">
                <a:solidFill>
                  <a:srgbClr val="C00000"/>
                </a:solidFill>
              </a:rPr>
              <a:t>3. </a:t>
            </a:r>
            <a:r>
              <a:rPr lang="en-US" dirty="0" smtClean="0">
                <a:solidFill>
                  <a:srgbClr val="C00000"/>
                </a:solidFill>
              </a:rPr>
              <a:t>Governments are </a:t>
            </a:r>
            <a:r>
              <a:rPr lang="en-US" dirty="0">
                <a:solidFill>
                  <a:srgbClr val="C00000"/>
                </a:solidFill>
              </a:rPr>
              <a:t>instituted to secure </a:t>
            </a:r>
            <a:r>
              <a:rPr lang="en-US" dirty="0" smtClean="0">
                <a:solidFill>
                  <a:srgbClr val="C00000"/>
                </a:solidFill>
              </a:rPr>
              <a:t>natural rights</a:t>
            </a:r>
            <a:endParaRPr lang="en-US" dirty="0">
              <a:solidFill>
                <a:srgbClr val="C00000"/>
              </a:solidFill>
            </a:endParaRPr>
          </a:p>
          <a:p>
            <a:pPr lvl="1"/>
            <a:r>
              <a:rPr lang="en-US" dirty="0">
                <a:solidFill>
                  <a:srgbClr val="C00000"/>
                </a:solidFill>
              </a:rPr>
              <a:t>4. </a:t>
            </a:r>
            <a:r>
              <a:rPr lang="en-US" dirty="0" smtClean="0">
                <a:solidFill>
                  <a:srgbClr val="C00000"/>
                </a:solidFill>
              </a:rPr>
              <a:t>If Government does not protect rights </a:t>
            </a:r>
            <a:r>
              <a:rPr lang="en-US" dirty="0">
                <a:solidFill>
                  <a:srgbClr val="C00000"/>
                </a:solidFill>
              </a:rPr>
              <a:t>then people have a duty to alter or abolish </a:t>
            </a:r>
            <a:r>
              <a:rPr lang="en-US" dirty="0" smtClean="0">
                <a:solidFill>
                  <a:srgbClr val="C00000"/>
                </a:solidFill>
              </a:rPr>
              <a:t>it</a:t>
            </a:r>
          </a:p>
          <a:p>
            <a:r>
              <a:rPr lang="en-US" dirty="0" smtClean="0">
                <a:solidFill>
                  <a:srgbClr val="C00000"/>
                </a:solidFill>
              </a:rPr>
              <a:t>Attempted to prove independence was right by listing all their problems with the king </a:t>
            </a:r>
            <a:r>
              <a:rPr lang="en-US" dirty="0" smtClean="0"/>
              <a:t>(27 things)</a:t>
            </a:r>
            <a:endParaRPr lang="en-US" dirty="0"/>
          </a:p>
        </p:txBody>
      </p:sp>
      <p:pic>
        <p:nvPicPr>
          <p:cNvPr id="5122" name="Picture 2" descr="http://billofrightsinstitute.org/wp-content/uploads/2011/12/AP_Documents_DeclarationofIndependen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9500" y="4210501"/>
            <a:ext cx="4819650" cy="254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03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5" name="Content Placeholder 4"/>
          <p:cNvSpPr>
            <a:spLocks noGrp="1"/>
          </p:cNvSpPr>
          <p:nvPr>
            <p:ph sz="quarter" idx="1"/>
          </p:nvPr>
        </p:nvSpPr>
        <p:spPr/>
        <p:txBody>
          <a:bodyPr/>
          <a:lstStyle/>
          <a:p>
            <a:r>
              <a:rPr lang="en-US" dirty="0" smtClean="0"/>
              <a:t>Do you believe declaring independence was the right move for the colonists? (consider what comes next) Why or Why not?</a:t>
            </a:r>
            <a:endParaRPr lang="en-US" dirty="0"/>
          </a:p>
        </p:txBody>
      </p:sp>
    </p:spTree>
    <p:extLst>
      <p:ext uri="{BB962C8B-B14F-4D97-AF65-F5344CB8AC3E}">
        <p14:creationId xmlns:p14="http://schemas.microsoft.com/office/powerpoint/2010/main" val="1781644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471</TotalTime>
  <Words>469</Words>
  <Application>Microsoft Office PowerPoint</Application>
  <PresentationFormat>Custom</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Declaring Independence</vt:lpstr>
      <vt:lpstr>The Intolerable Time</vt:lpstr>
      <vt:lpstr>Lexington and Concord</vt:lpstr>
      <vt:lpstr>Discussion </vt:lpstr>
      <vt:lpstr>Second Continental Congress</vt:lpstr>
      <vt:lpstr>The Declaration of Independence</vt:lpstr>
      <vt:lpstr>Reflection</vt:lpstr>
    </vt:vector>
  </TitlesOfParts>
  <Company>CMCSS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Declaring Independence</dc:title>
  <dc:creator>Eric Thieleman</dc:creator>
  <cp:lastModifiedBy>Caiden</cp:lastModifiedBy>
  <cp:revision>14</cp:revision>
  <dcterms:created xsi:type="dcterms:W3CDTF">2015-09-18T00:01:53Z</dcterms:created>
  <dcterms:modified xsi:type="dcterms:W3CDTF">2016-09-14T10:33:25Z</dcterms:modified>
</cp:coreProperties>
</file>