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6" r:id="rId2"/>
    <p:sldId id="262" r:id="rId3"/>
    <p:sldId id="263" r:id="rId4"/>
    <p:sldId id="264" r:id="rId5"/>
    <p:sldId id="269" r:id="rId6"/>
    <p:sldId id="265" r:id="rId7"/>
    <p:sldId id="259" r:id="rId8"/>
    <p:sldId id="260" r:id="rId9"/>
    <p:sldId id="257" r:id="rId10"/>
    <p:sldId id="258" r:id="rId11"/>
    <p:sldId id="270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8D7A2B-28A5-4854-9585-9960A26E605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040C76-E041-4692-A853-BF99AA7EF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7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82953A-2BD1-4A7A-8BDB-3B9C6962C3E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A5B0CD-03B2-4DB3-ADBD-73F9C4D41F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Contrasting Patriots and Loyalists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American Colonies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Weaknesses: 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Poorly prepared for war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No formal government- who makes the </a:t>
            </a:r>
          </a:p>
          <a:p>
            <a:pPr marL="274320" lvl="1" indent="0">
              <a:buNone/>
            </a:pPr>
            <a:r>
              <a:rPr lang="en-US" sz="2500" dirty="0">
                <a:solidFill>
                  <a:srgbClr val="C00000"/>
                </a:solidFill>
              </a:rPr>
              <a:t>d</a:t>
            </a:r>
            <a:r>
              <a:rPr lang="en-US" sz="2500" dirty="0" smtClean="0">
                <a:solidFill>
                  <a:srgbClr val="C00000"/>
                </a:solidFill>
              </a:rPr>
              <a:t>ecisions?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Economic difficulties </a:t>
            </a:r>
          </a:p>
          <a:p>
            <a:pPr lvl="2"/>
            <a:r>
              <a:rPr lang="en-US" sz="2500" dirty="0" smtClean="0">
                <a:solidFill>
                  <a:srgbClr val="C00000"/>
                </a:solidFill>
              </a:rPr>
              <a:t>No actual money to use</a:t>
            </a:r>
          </a:p>
          <a:p>
            <a:pPr lvl="2"/>
            <a:r>
              <a:rPr lang="en-US" sz="2500" dirty="0" smtClean="0">
                <a:solidFill>
                  <a:srgbClr val="C00000"/>
                </a:solidFill>
              </a:rPr>
              <a:t>Colonists resent any taxes 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Limited military supplies </a:t>
            </a:r>
          </a:p>
          <a:p>
            <a:pPr lvl="2"/>
            <a:r>
              <a:rPr lang="en-US" sz="2500" dirty="0" smtClean="0">
                <a:solidFill>
                  <a:srgbClr val="C00000"/>
                </a:solidFill>
              </a:rPr>
              <a:t>Firearms, clothing </a:t>
            </a:r>
          </a:p>
          <a:p>
            <a:pPr lvl="1"/>
            <a:r>
              <a:rPr lang="en-US" sz="2500" dirty="0" smtClean="0">
                <a:solidFill>
                  <a:srgbClr val="C00000"/>
                </a:solidFill>
              </a:rPr>
              <a:t>Soldiers unreliable (left at any time) and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rgbClr val="C00000"/>
                </a:solidFill>
              </a:rPr>
              <a:t>Not trained </a:t>
            </a:r>
          </a:p>
          <a:p>
            <a:pPr marL="457200" lvl="1" indent="0"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pPr lvl="2"/>
            <a:endParaRPr lang="en-US" sz="2500" dirty="0" smtClean="0">
              <a:solidFill>
                <a:srgbClr val="FF0000"/>
              </a:solidFill>
            </a:endParaRPr>
          </a:p>
          <a:p>
            <a:pPr lvl="1"/>
            <a:endParaRPr lang="en-US" sz="25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oz.deichman.net/uploaded_images/Minuteman-7787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81200"/>
            <a:ext cx="1971675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After examining the strengths and weaknesses of each military, what do you believe is the greatest strength and greatest weakness for EACH side. Answer: Which side do you believe has the upper hand?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2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How could you convince the neutral colonists to join one side or the other?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Side to Pick?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Colonists did not always agree on situation with Britain. </a:t>
            </a:r>
          </a:p>
          <a:p>
            <a:r>
              <a:rPr lang="en-US" sz="2800" dirty="0" smtClean="0"/>
              <a:t>They split into distinct groups: Patriots and Loyalists. </a:t>
            </a:r>
            <a:endParaRPr lang="en-US" sz="2800" dirty="0"/>
          </a:p>
        </p:txBody>
      </p:sp>
      <p:pic>
        <p:nvPicPr>
          <p:cNvPr id="4" name="Picture 4" descr="http://www.nylonrifles.com/wp/wp-content/uploads/2013/02/boston-tea-pa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94195"/>
            <a:ext cx="5867400" cy="334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06192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Patriots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9700"/>
            <a:ext cx="4495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</a:t>
            </a:r>
            <a:r>
              <a:rPr lang="en-US" dirty="0" smtClean="0">
                <a:solidFill>
                  <a:srgbClr val="C00000"/>
                </a:solidFill>
              </a:rPr>
              <a:t>Supported </a:t>
            </a:r>
            <a:r>
              <a:rPr lang="en-US" dirty="0" smtClean="0">
                <a:solidFill>
                  <a:srgbClr val="C00000"/>
                </a:solidFill>
              </a:rPr>
              <a:t>rebellion in colonies</a:t>
            </a:r>
          </a:p>
          <a:p>
            <a:r>
              <a:rPr lang="en-US" dirty="0" smtClean="0"/>
              <a:t>Percent: </a:t>
            </a:r>
            <a:r>
              <a:rPr lang="en-US" dirty="0" smtClean="0">
                <a:solidFill>
                  <a:srgbClr val="C00000"/>
                </a:solidFill>
              </a:rPr>
              <a:t>40</a:t>
            </a:r>
            <a:r>
              <a:rPr lang="en-US" dirty="0" smtClean="0">
                <a:solidFill>
                  <a:srgbClr val="C00000"/>
                </a:solidFill>
              </a:rPr>
              <a:t>% of colonists</a:t>
            </a:r>
          </a:p>
          <a:p>
            <a:r>
              <a:rPr lang="en-US" dirty="0" smtClean="0"/>
              <a:t>Demographics: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Age: </a:t>
            </a:r>
            <a:r>
              <a:rPr lang="en-US" dirty="0" smtClean="0">
                <a:solidFill>
                  <a:srgbClr val="C00000"/>
                </a:solidFill>
              </a:rPr>
              <a:t>Younger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Social Class: </a:t>
            </a:r>
            <a:r>
              <a:rPr lang="en-US" dirty="0" smtClean="0">
                <a:solidFill>
                  <a:srgbClr val="C00000"/>
                </a:solidFill>
              </a:rPr>
              <a:t>Middle/lower </a:t>
            </a:r>
            <a:r>
              <a:rPr lang="en-US" dirty="0" smtClean="0">
                <a:solidFill>
                  <a:srgbClr val="C00000"/>
                </a:solidFill>
              </a:rPr>
              <a:t>class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Religion: </a:t>
            </a:r>
            <a:r>
              <a:rPr lang="en-US" dirty="0" smtClean="0">
                <a:solidFill>
                  <a:srgbClr val="C00000"/>
                </a:solidFill>
              </a:rPr>
              <a:t>Protestant </a:t>
            </a:r>
            <a:r>
              <a:rPr lang="en-US" dirty="0" smtClean="0">
                <a:solidFill>
                  <a:srgbClr val="C00000"/>
                </a:solidFill>
              </a:rPr>
              <a:t>(various)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Jobs: </a:t>
            </a:r>
            <a:r>
              <a:rPr lang="en-US" dirty="0" smtClean="0">
                <a:solidFill>
                  <a:srgbClr val="C00000"/>
                </a:solidFill>
              </a:rPr>
              <a:t>Farmers</a:t>
            </a:r>
            <a:r>
              <a:rPr lang="en-US" dirty="0" smtClean="0">
                <a:solidFill>
                  <a:srgbClr val="C00000"/>
                </a:solidFill>
              </a:rPr>
              <a:t>, traders, craftspeople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Time in Colonies: </a:t>
            </a:r>
            <a:r>
              <a:rPr lang="en-US" dirty="0" smtClean="0">
                <a:solidFill>
                  <a:srgbClr val="C00000"/>
                </a:solidFill>
              </a:rPr>
              <a:t>Families </a:t>
            </a:r>
            <a:r>
              <a:rPr lang="en-US" dirty="0" smtClean="0">
                <a:solidFill>
                  <a:srgbClr val="C00000"/>
                </a:solidFill>
              </a:rPr>
              <a:t>in colonies for long time (Disconnected from Britain)</a:t>
            </a:r>
          </a:p>
          <a:p>
            <a:r>
              <a:rPr lang="en-US" dirty="0" smtClean="0"/>
              <a:t>Stance on Conflict: </a:t>
            </a:r>
            <a:r>
              <a:rPr lang="en-US" dirty="0" smtClean="0">
                <a:solidFill>
                  <a:srgbClr val="C00000"/>
                </a:solidFill>
              </a:rPr>
              <a:t>Believed </a:t>
            </a:r>
            <a:r>
              <a:rPr lang="en-US" dirty="0" smtClean="0">
                <a:solidFill>
                  <a:srgbClr val="C00000"/>
                </a:solidFill>
              </a:rPr>
              <a:t>the British were illegally taxing colonies (no representation)</a:t>
            </a:r>
          </a:p>
          <a:p>
            <a:r>
              <a:rPr lang="en-US" dirty="0" smtClean="0"/>
              <a:t>Location in Colonies: </a:t>
            </a:r>
            <a:r>
              <a:rPr lang="en-US" dirty="0" smtClean="0">
                <a:solidFill>
                  <a:srgbClr val="C00000"/>
                </a:solidFill>
              </a:rPr>
              <a:t>Concentrated </a:t>
            </a:r>
            <a:r>
              <a:rPr lang="en-US" dirty="0" smtClean="0">
                <a:solidFill>
                  <a:srgbClr val="C00000"/>
                </a:solidFill>
              </a:rPr>
              <a:t>in New England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www.sonofthesouth.net/revolutionary-war/political/sons-liber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52" y="1524000"/>
            <a:ext cx="384132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1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350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Loyalists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Definition: </a:t>
            </a:r>
            <a:r>
              <a:rPr lang="en-US" dirty="0" smtClean="0">
                <a:solidFill>
                  <a:srgbClr val="C00000"/>
                </a:solidFill>
              </a:rPr>
              <a:t>Supported </a:t>
            </a:r>
            <a:r>
              <a:rPr lang="en-US" dirty="0" smtClean="0">
                <a:solidFill>
                  <a:srgbClr val="C00000"/>
                </a:solidFill>
              </a:rPr>
              <a:t>Britain in war</a:t>
            </a:r>
          </a:p>
          <a:p>
            <a:r>
              <a:rPr lang="en-US" dirty="0" smtClean="0"/>
              <a:t>Percent: </a:t>
            </a:r>
            <a:r>
              <a:rPr lang="en-US" dirty="0" smtClean="0">
                <a:solidFill>
                  <a:srgbClr val="C00000"/>
                </a:solidFill>
              </a:rPr>
              <a:t>20</a:t>
            </a:r>
            <a:r>
              <a:rPr lang="en-US" dirty="0" smtClean="0">
                <a:solidFill>
                  <a:srgbClr val="C00000"/>
                </a:solidFill>
              </a:rPr>
              <a:t>% of colonists</a:t>
            </a:r>
          </a:p>
          <a:p>
            <a:r>
              <a:rPr lang="en-US" dirty="0" smtClean="0"/>
              <a:t>Demographics: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Age: </a:t>
            </a:r>
            <a:r>
              <a:rPr lang="en-US" dirty="0" smtClean="0">
                <a:solidFill>
                  <a:srgbClr val="C00000"/>
                </a:solidFill>
              </a:rPr>
              <a:t>Older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Social Class: </a:t>
            </a:r>
            <a:r>
              <a:rPr lang="en-US" dirty="0" smtClean="0">
                <a:solidFill>
                  <a:srgbClr val="C00000"/>
                </a:solidFill>
              </a:rPr>
              <a:t>Upper </a:t>
            </a:r>
            <a:r>
              <a:rPr lang="en-US" dirty="0" smtClean="0">
                <a:solidFill>
                  <a:srgbClr val="C00000"/>
                </a:solidFill>
              </a:rPr>
              <a:t>class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Religion: </a:t>
            </a:r>
            <a:r>
              <a:rPr lang="en-US" dirty="0" smtClean="0">
                <a:solidFill>
                  <a:srgbClr val="C00000"/>
                </a:solidFill>
              </a:rPr>
              <a:t>Church </a:t>
            </a:r>
            <a:r>
              <a:rPr lang="en-US" dirty="0" smtClean="0">
                <a:solidFill>
                  <a:srgbClr val="C00000"/>
                </a:solidFill>
              </a:rPr>
              <a:t>of England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Jobs: </a:t>
            </a:r>
            <a:r>
              <a:rPr lang="en-US" dirty="0" smtClean="0">
                <a:solidFill>
                  <a:srgbClr val="C00000"/>
                </a:solidFill>
              </a:rPr>
              <a:t>Held </a:t>
            </a:r>
            <a:r>
              <a:rPr lang="en-US" dirty="0" smtClean="0">
                <a:solidFill>
                  <a:srgbClr val="C00000"/>
                </a:solidFill>
              </a:rPr>
              <a:t>jobs as officials for Britain or land owners and merchants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Time in Colonies: </a:t>
            </a:r>
            <a:r>
              <a:rPr lang="en-US" dirty="0" smtClean="0">
                <a:solidFill>
                  <a:srgbClr val="C00000"/>
                </a:solidFill>
              </a:rPr>
              <a:t>Newer </a:t>
            </a:r>
            <a:r>
              <a:rPr lang="en-US" dirty="0" smtClean="0">
                <a:solidFill>
                  <a:srgbClr val="C00000"/>
                </a:solidFill>
              </a:rPr>
              <a:t>to colonies (many were first generation)</a:t>
            </a:r>
          </a:p>
          <a:p>
            <a:r>
              <a:rPr lang="en-US" dirty="0" smtClean="0"/>
              <a:t>Stance on Conflict: </a:t>
            </a:r>
            <a:r>
              <a:rPr lang="en-US" dirty="0" smtClean="0">
                <a:solidFill>
                  <a:srgbClr val="C00000"/>
                </a:solidFill>
              </a:rPr>
              <a:t>Believed </a:t>
            </a:r>
            <a:r>
              <a:rPr lang="en-US" dirty="0" smtClean="0">
                <a:solidFill>
                  <a:srgbClr val="C00000"/>
                </a:solidFill>
              </a:rPr>
              <a:t>the rebels were unreasonable, Britain has right to tax</a:t>
            </a:r>
          </a:p>
          <a:p>
            <a:r>
              <a:rPr lang="en-US" dirty="0" smtClean="0"/>
              <a:t>Location in Colonies: </a:t>
            </a:r>
            <a:r>
              <a:rPr lang="en-US" dirty="0" smtClean="0">
                <a:solidFill>
                  <a:srgbClr val="C00000"/>
                </a:solidFill>
              </a:rPr>
              <a:t>Concentrated </a:t>
            </a:r>
            <a:r>
              <a:rPr lang="en-US" dirty="0" smtClean="0">
                <a:solidFill>
                  <a:srgbClr val="C00000"/>
                </a:solidFill>
              </a:rPr>
              <a:t>in New York and the South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www.history.org/Foundation/journal/Winter08/images/Shoot03_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376237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2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Discussion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Based on the facts above, where would you fit? </a:t>
            </a:r>
            <a:r>
              <a:rPr lang="en-US" b="1" dirty="0">
                <a:solidFill>
                  <a:srgbClr val="00B0F0"/>
                </a:solidFill>
              </a:rPr>
              <a:t>Would you have been a Patriot or Loyalist? Or would you have been neutral? Why?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8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Military differences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Great Britain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Strengths: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Population (more people)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Wealth (access to $)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Naval Forces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Professional Army 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Better Generals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Mercenaries </a:t>
            </a:r>
            <a:r>
              <a:rPr lang="en-US" sz="2800" dirty="0" smtClean="0"/>
              <a:t>(hired soldier)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Loyalists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www.sideshowtoy.com/mas_assets/large/6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239" y="1752600"/>
            <a:ext cx="2209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Great Britain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Weaknesses</a:t>
            </a:r>
            <a:r>
              <a:rPr lang="en-US" sz="2600" dirty="0" smtClean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British government not smart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Lack of desire to win war </a:t>
            </a:r>
          </a:p>
          <a:p>
            <a:pPr lvl="2"/>
            <a:r>
              <a:rPr lang="en-US" sz="2400" dirty="0" smtClean="0"/>
              <a:t>“What really happens if we win?” 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Military difficulties 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</a:rPr>
              <a:t>Brutal treatment of soldiers 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</a:rPr>
              <a:t>Undernourished (old, rancid food) 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</a:rPr>
              <a:t>The need for a clear victory 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</a:rPr>
              <a:t>Soldiers were 3,000 miles from home 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</a:rPr>
              <a:t>Vast colonial territory to conquer (and no capital) </a:t>
            </a:r>
          </a:p>
          <a:p>
            <a:pPr lvl="1"/>
            <a:endParaRPr lang="en-US" sz="2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a.media-imdb.com/images/M/MV5BMjExMzk0ODQyNV5BMl5BanBnXkFtZTcwODk0ODE1NA@@._V1._SX333_SY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527"/>
            <a:ext cx="2590800" cy="389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American Colonies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Strengths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Outstanding leadership 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Military: George Washington 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Foreign Relations: Ben Franklin 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Defensive war (defending their home)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Agricultural base in country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Moral advantage – had “just cause”</a:t>
            </a:r>
          </a:p>
          <a:p>
            <a:pPr marL="594360" lvl="2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and believed in what they were fighting for </a:t>
            </a:r>
          </a:p>
        </p:txBody>
      </p:sp>
      <p:pic>
        <p:nvPicPr>
          <p:cNvPr id="1026" name="Picture 2" descr="https://encrypted-tbn2.gstatic.com/images?q=tbn:ANd9GcSQxNbNKk9-oi3j-N3YEM022RMc22lrEMbmMdXg5_UEX8zS8MnZ0Se8NU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34602"/>
            <a:ext cx="1673045" cy="360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412</TotalTime>
  <Words>439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Contrasting Patriots and Loyalists</vt:lpstr>
      <vt:lpstr>Which Side to Pick?</vt:lpstr>
      <vt:lpstr>Patriots</vt:lpstr>
      <vt:lpstr>Loyalists</vt:lpstr>
      <vt:lpstr>Discussion </vt:lpstr>
      <vt:lpstr>Military differences</vt:lpstr>
      <vt:lpstr>Great Britain </vt:lpstr>
      <vt:lpstr>Great Britain</vt:lpstr>
      <vt:lpstr>American Colonies </vt:lpstr>
      <vt:lpstr>American Colonies </vt:lpstr>
      <vt:lpstr>PowerPoint Presentation</vt:lpstr>
      <vt:lpstr>Reflection: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Colonies vs. Britain: Military</dc:title>
  <dc:creator>Admin</dc:creator>
  <cp:lastModifiedBy>Caiden</cp:lastModifiedBy>
  <cp:revision>20</cp:revision>
  <cp:lastPrinted>2017-09-18T10:27:19Z</cp:lastPrinted>
  <dcterms:created xsi:type="dcterms:W3CDTF">2013-10-08T18:23:52Z</dcterms:created>
  <dcterms:modified xsi:type="dcterms:W3CDTF">2017-09-18T10:30:18Z</dcterms:modified>
</cp:coreProperties>
</file>