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handoutMasterIdLst>
    <p:handoutMasterId r:id="rId10"/>
  </p:handoutMasterIdLst>
  <p:sldIdLst>
    <p:sldId id="256" r:id="rId2"/>
    <p:sldId id="257" r:id="rId3"/>
    <p:sldId id="259" r:id="rId4"/>
    <p:sldId id="265" r:id="rId5"/>
    <p:sldId id="263" r:id="rId6"/>
    <p:sldId id="269" r:id="rId7"/>
    <p:sldId id="264" r:id="rId8"/>
    <p:sldId id="268" r:id="rId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87" autoAdjust="0"/>
    <p:restoredTop sz="94622" autoAdjust="0"/>
  </p:normalViewPr>
  <p:slideViewPr>
    <p:cSldViewPr>
      <p:cViewPr varScale="1">
        <p:scale>
          <a:sx n="110" d="100"/>
          <a:sy n="110" d="100"/>
        </p:scale>
        <p:origin x="-1644" y="-96"/>
      </p:cViewPr>
      <p:guideLst>
        <p:guide orient="horz" pos="2160"/>
        <p:guide pos="2880"/>
      </p:guideLst>
    </p:cSldViewPr>
  </p:slideViewPr>
  <p:outlineViewPr>
    <p:cViewPr>
      <p:scale>
        <a:sx n="33" d="100"/>
        <a:sy n="33" d="100"/>
      </p:scale>
      <p:origin x="0" y="6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4" tIns="46586" rIns="93174" bIns="46586"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4" tIns="46586" rIns="93174" bIns="46586" rtlCol="0"/>
          <a:lstStyle>
            <a:lvl1pPr algn="r">
              <a:defRPr sz="1200"/>
            </a:lvl1pPr>
          </a:lstStyle>
          <a:p>
            <a:fld id="{CED82981-2B6F-4A3D-B8C2-86A81AB03A8A}" type="datetimeFigureOut">
              <a:rPr lang="en-US" smtClean="0"/>
              <a:t>8/24/2017</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4" tIns="46586" rIns="93174" bIns="46586"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4" tIns="46586" rIns="93174" bIns="46586" rtlCol="0" anchor="b"/>
          <a:lstStyle>
            <a:lvl1pPr algn="r">
              <a:defRPr sz="1200"/>
            </a:lvl1pPr>
          </a:lstStyle>
          <a:p>
            <a:fld id="{A89DEE66-54C7-4CB8-AD13-BCE20A4EEC52}" type="slidenum">
              <a:rPr lang="en-US" smtClean="0"/>
              <a:t>‹#›</a:t>
            </a:fld>
            <a:endParaRPr lang="en-US"/>
          </a:p>
        </p:txBody>
      </p:sp>
    </p:spTree>
    <p:extLst>
      <p:ext uri="{BB962C8B-B14F-4D97-AF65-F5344CB8AC3E}">
        <p14:creationId xmlns:p14="http://schemas.microsoft.com/office/powerpoint/2010/main" val="217545635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68EA7722-40CF-489D-81BA-0F00A2494BB1}" type="datetimeFigureOut">
              <a:rPr lang="en-US" smtClean="0"/>
              <a:t>8/24/2017</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3932E6C0-673B-4B5B-96D8-13AF2B4A0E86}"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8EA7722-40CF-489D-81BA-0F00A2494BB1}" type="datetimeFigureOut">
              <a:rPr lang="en-US" smtClean="0"/>
              <a:t>8/24/2017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32E6C0-673B-4B5B-96D8-13AF2B4A0E8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8EA7722-40CF-489D-81BA-0F00A2494BB1}" type="datetimeFigureOut">
              <a:rPr lang="en-US" smtClean="0"/>
              <a:t>8/24/2017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32E6C0-673B-4B5B-96D8-13AF2B4A0E8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8EA7722-40CF-489D-81BA-0F00A2494BB1}" type="datetimeFigureOut">
              <a:rPr lang="en-US" smtClean="0"/>
              <a:t>8/24/2017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32E6C0-673B-4B5B-96D8-13AF2B4A0E8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8EA7722-40CF-489D-81BA-0F00A2494BB1}" type="datetimeFigureOut">
              <a:rPr lang="en-US" smtClean="0"/>
              <a:t>8/24/2017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32E6C0-673B-4B5B-96D8-13AF2B4A0E86}"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8EA7722-40CF-489D-81BA-0F00A2494BB1}" type="datetimeFigureOut">
              <a:rPr lang="en-US" smtClean="0"/>
              <a:t>8/24/2017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32E6C0-673B-4B5B-96D8-13AF2B4A0E8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68EA7722-40CF-489D-81BA-0F00A2494BB1}" type="datetimeFigureOut">
              <a:rPr lang="en-US" smtClean="0"/>
              <a:t>8/24/2017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932E6C0-673B-4B5B-96D8-13AF2B4A0E8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8EA7722-40CF-489D-81BA-0F00A2494BB1}" type="datetimeFigureOut">
              <a:rPr lang="en-US" smtClean="0"/>
              <a:t>8/24/2017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932E6C0-673B-4B5B-96D8-13AF2B4A0E8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EA7722-40CF-489D-81BA-0F00A2494BB1}" type="datetimeFigureOut">
              <a:rPr lang="en-US" smtClean="0"/>
              <a:t>8/24/2017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932E6C0-673B-4B5B-96D8-13AF2B4A0E8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8EA7722-40CF-489D-81BA-0F00A2494BB1}" type="datetimeFigureOut">
              <a:rPr lang="en-US" smtClean="0"/>
              <a:t>8/24/2017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32E6C0-673B-4B5B-96D8-13AF2B4A0E8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8EA7722-40CF-489D-81BA-0F00A2494BB1}" type="datetimeFigureOut">
              <a:rPr lang="en-US" smtClean="0"/>
              <a:t>8/24/2017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3932E6C0-673B-4B5B-96D8-13AF2B4A0E86}"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68EA7722-40CF-489D-81BA-0F00A2494BB1}" type="datetimeFigureOut">
              <a:rPr lang="en-US" smtClean="0"/>
              <a:t>8/24/2017</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3932E6C0-673B-4B5B-96D8-13AF2B4A0E86}"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solidFill>
                  <a:srgbClr val="C00000"/>
                </a:solidFill>
              </a:rPr>
              <a:t>Colonial Government</a:t>
            </a:r>
            <a:endParaRPr lang="en-US" dirty="0">
              <a:solidFill>
                <a:srgbClr val="C00000"/>
              </a:solidFill>
            </a:endParaRP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7741832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00000"/>
                </a:solidFill>
              </a:rPr>
              <a:t>British Influence</a:t>
            </a:r>
            <a:endParaRPr lang="en-US" dirty="0">
              <a:solidFill>
                <a:srgbClr val="C00000"/>
              </a:solidFill>
            </a:endParaRPr>
          </a:p>
        </p:txBody>
      </p:sp>
      <p:sp>
        <p:nvSpPr>
          <p:cNvPr id="3" name="Content Placeholder 2"/>
          <p:cNvSpPr>
            <a:spLocks noGrp="1"/>
          </p:cNvSpPr>
          <p:nvPr>
            <p:ph idx="1"/>
          </p:nvPr>
        </p:nvSpPr>
        <p:spPr/>
        <p:txBody>
          <a:bodyPr/>
          <a:lstStyle/>
          <a:p>
            <a:r>
              <a:rPr lang="en-US" dirty="0" smtClean="0"/>
              <a:t>Since most colonists in the colonies were from England, they used English government principles</a:t>
            </a:r>
          </a:p>
          <a:p>
            <a:r>
              <a:rPr lang="en-US" dirty="0" smtClean="0">
                <a:solidFill>
                  <a:srgbClr val="C00000"/>
                </a:solidFill>
              </a:rPr>
              <a:t>English Principles: </a:t>
            </a:r>
          </a:p>
          <a:p>
            <a:pPr lvl="1"/>
            <a:r>
              <a:rPr lang="en-US" dirty="0" smtClean="0">
                <a:solidFill>
                  <a:srgbClr val="C00000"/>
                </a:solidFill>
              </a:rPr>
              <a:t>Protected Rights</a:t>
            </a:r>
          </a:p>
          <a:p>
            <a:pPr lvl="1"/>
            <a:r>
              <a:rPr lang="en-US" dirty="0" smtClean="0">
                <a:solidFill>
                  <a:srgbClr val="C00000"/>
                </a:solidFill>
              </a:rPr>
              <a:t>Representative government</a:t>
            </a:r>
            <a:endParaRPr lang="en-US" dirty="0">
              <a:solidFill>
                <a:srgbClr val="C00000"/>
              </a:solidFill>
            </a:endParaRPr>
          </a:p>
        </p:txBody>
      </p:sp>
      <p:pic>
        <p:nvPicPr>
          <p:cNvPr id="3074" name="Picture 2" descr="http://www.landofthebrave.info/images/parliament-1700%27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29200" y="3657600"/>
            <a:ext cx="3905250" cy="27336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971708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C00000"/>
                </a:solidFill>
              </a:rPr>
              <a:t>Government in Colonies</a:t>
            </a:r>
            <a:endParaRPr lang="en-US" dirty="0">
              <a:solidFill>
                <a:srgbClr val="C00000"/>
              </a:solidFill>
            </a:endParaRPr>
          </a:p>
        </p:txBody>
      </p:sp>
      <p:sp>
        <p:nvSpPr>
          <p:cNvPr id="3" name="Content Placeholder 2"/>
          <p:cNvSpPr>
            <a:spLocks noGrp="1"/>
          </p:cNvSpPr>
          <p:nvPr>
            <p:ph idx="1"/>
          </p:nvPr>
        </p:nvSpPr>
        <p:spPr/>
        <p:txBody>
          <a:bodyPr>
            <a:normAutofit/>
          </a:bodyPr>
          <a:lstStyle/>
          <a:p>
            <a:r>
              <a:rPr lang="en-US" dirty="0" smtClean="0">
                <a:solidFill>
                  <a:srgbClr val="C00000"/>
                </a:solidFill>
              </a:rPr>
              <a:t>Only white, landowning men could vote</a:t>
            </a:r>
          </a:p>
          <a:p>
            <a:pPr lvl="1"/>
            <a:r>
              <a:rPr lang="en-US" dirty="0" smtClean="0">
                <a:solidFill>
                  <a:srgbClr val="C00000"/>
                </a:solidFill>
              </a:rPr>
              <a:t>Status in society </a:t>
            </a:r>
            <a:r>
              <a:rPr lang="en-US" dirty="0" smtClean="0">
                <a:solidFill>
                  <a:srgbClr val="C00000"/>
                </a:solidFill>
              </a:rPr>
              <a:t>depended on property ownership</a:t>
            </a:r>
          </a:p>
          <a:p>
            <a:pPr lvl="1"/>
            <a:r>
              <a:rPr lang="en-US" dirty="0" smtClean="0"/>
              <a:t>Only part of society represented in government</a:t>
            </a:r>
          </a:p>
          <a:p>
            <a:pPr lvl="2"/>
            <a:r>
              <a:rPr lang="en-US" dirty="0" smtClean="0">
                <a:solidFill>
                  <a:srgbClr val="C00000"/>
                </a:solidFill>
              </a:rPr>
              <a:t>Examples:</a:t>
            </a:r>
          </a:p>
          <a:p>
            <a:pPr lvl="3"/>
            <a:r>
              <a:rPr lang="en-US" b="1" u="sng" dirty="0" smtClean="0">
                <a:solidFill>
                  <a:srgbClr val="C00000"/>
                </a:solidFill>
              </a:rPr>
              <a:t>Direct </a:t>
            </a:r>
            <a:r>
              <a:rPr lang="en-US" b="1" u="sng" dirty="0" smtClean="0">
                <a:solidFill>
                  <a:srgbClr val="C00000"/>
                </a:solidFill>
              </a:rPr>
              <a:t>Democracy </a:t>
            </a:r>
            <a:r>
              <a:rPr lang="en-US" b="1" u="sng" dirty="0">
                <a:solidFill>
                  <a:srgbClr val="C00000"/>
                </a:solidFill>
              </a:rPr>
              <a:t>:</a:t>
            </a:r>
            <a:r>
              <a:rPr lang="en-US" dirty="0" smtClean="0">
                <a:solidFill>
                  <a:srgbClr val="C00000"/>
                </a:solidFill>
              </a:rPr>
              <a:t>(Pure </a:t>
            </a:r>
            <a:r>
              <a:rPr lang="en-US" dirty="0" smtClean="0">
                <a:solidFill>
                  <a:srgbClr val="C00000"/>
                </a:solidFill>
              </a:rPr>
              <a:t>Democracy)People </a:t>
            </a:r>
            <a:r>
              <a:rPr lang="en-US" dirty="0" smtClean="0">
                <a:solidFill>
                  <a:srgbClr val="C00000"/>
                </a:solidFill>
              </a:rPr>
              <a:t>directly involved in </a:t>
            </a:r>
            <a:r>
              <a:rPr lang="en-US" dirty="0" smtClean="0">
                <a:solidFill>
                  <a:srgbClr val="C00000"/>
                </a:solidFill>
              </a:rPr>
              <a:t>government</a:t>
            </a:r>
            <a:endParaRPr lang="en-US" dirty="0" smtClean="0">
              <a:solidFill>
                <a:srgbClr val="C00000"/>
              </a:solidFill>
            </a:endParaRPr>
          </a:p>
          <a:p>
            <a:pPr lvl="3"/>
            <a:r>
              <a:rPr lang="en-US" dirty="0" smtClean="0">
                <a:solidFill>
                  <a:srgbClr val="C00000"/>
                </a:solidFill>
              </a:rPr>
              <a:t>Representative Democracy (government):</a:t>
            </a:r>
            <a:r>
              <a:rPr lang="en-US" b="1" u="sng" dirty="0" smtClean="0">
                <a:solidFill>
                  <a:srgbClr val="C00000"/>
                </a:solidFill>
              </a:rPr>
              <a:t>Virginia House of Burgesses</a:t>
            </a:r>
            <a:r>
              <a:rPr lang="en-US" dirty="0" smtClean="0">
                <a:solidFill>
                  <a:srgbClr val="C00000"/>
                </a:solidFill>
              </a:rPr>
              <a:t>: elected representatives to make laws </a:t>
            </a:r>
            <a:r>
              <a:rPr lang="en-US" dirty="0" smtClean="0"/>
              <a:t>(first in colonies)</a:t>
            </a:r>
          </a:p>
        </p:txBody>
      </p:sp>
      <p:pic>
        <p:nvPicPr>
          <p:cNvPr id="2050" name="Picture 2" descr="http://cpc.state.pa.us/images/image_gallery.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20218" y="76200"/>
            <a:ext cx="2455411" cy="1752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110057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a:t>
            </a:r>
            <a:endParaRPr lang="en-US" dirty="0"/>
          </a:p>
        </p:txBody>
      </p:sp>
      <p:sp>
        <p:nvSpPr>
          <p:cNvPr id="3" name="Content Placeholder 2"/>
          <p:cNvSpPr>
            <a:spLocks noGrp="1"/>
          </p:cNvSpPr>
          <p:nvPr>
            <p:ph idx="1"/>
          </p:nvPr>
        </p:nvSpPr>
        <p:spPr/>
        <p:txBody>
          <a:bodyPr/>
          <a:lstStyle/>
          <a:p>
            <a:r>
              <a:rPr lang="en-US" dirty="0" smtClean="0">
                <a:solidFill>
                  <a:srgbClr val="0070C0"/>
                </a:solidFill>
              </a:rPr>
              <a:t>How are direct democracy and the House of Burgesses different?</a:t>
            </a:r>
          </a:p>
          <a:p>
            <a:endParaRPr lang="en-US" dirty="0">
              <a:solidFill>
                <a:srgbClr val="0070C0"/>
              </a:solidFill>
            </a:endParaRPr>
          </a:p>
          <a:p>
            <a:r>
              <a:rPr lang="en-US" dirty="0" smtClean="0">
                <a:solidFill>
                  <a:srgbClr val="0070C0"/>
                </a:solidFill>
              </a:rPr>
              <a:t>What problems may arise from allowing only white, landowning men to vote?</a:t>
            </a:r>
          </a:p>
          <a:p>
            <a:endParaRPr lang="en-US" dirty="0">
              <a:solidFill>
                <a:srgbClr val="0070C0"/>
              </a:solidFill>
            </a:endParaRPr>
          </a:p>
          <a:p>
            <a:r>
              <a:rPr lang="en-US" dirty="0" smtClean="0">
                <a:solidFill>
                  <a:srgbClr val="0070C0"/>
                </a:solidFill>
              </a:rPr>
              <a:t>How do these colonies make sure that their governments do not change constantly?</a:t>
            </a:r>
            <a:endParaRPr lang="en-US" dirty="0">
              <a:solidFill>
                <a:srgbClr val="0070C0"/>
              </a:solidFill>
            </a:endParaRPr>
          </a:p>
        </p:txBody>
      </p:sp>
    </p:spTree>
    <p:extLst>
      <p:ext uri="{BB962C8B-B14F-4D97-AF65-F5344CB8AC3E}">
        <p14:creationId xmlns:p14="http://schemas.microsoft.com/office/powerpoint/2010/main" val="23754453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C00000"/>
                </a:solidFill>
              </a:rPr>
              <a:t>Examples of Government in Colonies</a:t>
            </a:r>
            <a:endParaRPr lang="en-US" dirty="0">
              <a:solidFill>
                <a:srgbClr val="C00000"/>
              </a:solidFill>
            </a:endParaRPr>
          </a:p>
        </p:txBody>
      </p:sp>
      <p:sp>
        <p:nvSpPr>
          <p:cNvPr id="3" name="Content Placeholder 2"/>
          <p:cNvSpPr>
            <a:spLocks noGrp="1"/>
          </p:cNvSpPr>
          <p:nvPr>
            <p:ph idx="1"/>
          </p:nvPr>
        </p:nvSpPr>
        <p:spPr/>
        <p:txBody>
          <a:bodyPr>
            <a:normAutofit/>
          </a:bodyPr>
          <a:lstStyle/>
          <a:p>
            <a:r>
              <a:rPr lang="en-US" b="1" u="sng" dirty="0" smtClean="0">
                <a:solidFill>
                  <a:srgbClr val="C00000"/>
                </a:solidFill>
              </a:rPr>
              <a:t>Virginia Charter </a:t>
            </a:r>
            <a:r>
              <a:rPr lang="en-US" dirty="0" smtClean="0"/>
              <a:t>(1606): </a:t>
            </a:r>
            <a:r>
              <a:rPr lang="en-US" dirty="0" smtClean="0">
                <a:solidFill>
                  <a:srgbClr val="C00000"/>
                </a:solidFill>
              </a:rPr>
              <a:t>Representative Government; allows colonists to possess same rights as those in England</a:t>
            </a:r>
            <a:endParaRPr lang="en-US" dirty="0" smtClean="0">
              <a:solidFill>
                <a:srgbClr val="C00000"/>
              </a:solidFill>
            </a:endParaRPr>
          </a:p>
          <a:p>
            <a:r>
              <a:rPr lang="en-US" dirty="0" smtClean="0">
                <a:solidFill>
                  <a:srgbClr val="C00000"/>
                </a:solidFill>
              </a:rPr>
              <a:t>Mayflower Compact </a:t>
            </a:r>
            <a:r>
              <a:rPr lang="en-US" dirty="0" smtClean="0"/>
              <a:t>(1620): </a:t>
            </a:r>
            <a:r>
              <a:rPr lang="en-US" dirty="0" smtClean="0">
                <a:solidFill>
                  <a:srgbClr val="C00000"/>
                </a:solidFill>
              </a:rPr>
              <a:t>Majority rule (democracy)</a:t>
            </a:r>
          </a:p>
          <a:p>
            <a:r>
              <a:rPr lang="en-US" b="1" u="sng" dirty="0">
                <a:solidFill>
                  <a:srgbClr val="C00000"/>
                </a:solidFill>
              </a:rPr>
              <a:t>Charter of Massachusetts Bay Colony </a:t>
            </a:r>
            <a:r>
              <a:rPr lang="en-US" dirty="0"/>
              <a:t>(1629): </a:t>
            </a:r>
            <a:r>
              <a:rPr lang="en-US" dirty="0">
                <a:solidFill>
                  <a:srgbClr val="C00000"/>
                </a:solidFill>
              </a:rPr>
              <a:t>Established a form of representative government </a:t>
            </a:r>
            <a:r>
              <a:rPr lang="en-US" dirty="0"/>
              <a:t>and equal protection under the law</a:t>
            </a:r>
          </a:p>
          <a:p>
            <a:endParaRPr lang="en-US" dirty="0" smtClean="0"/>
          </a:p>
        </p:txBody>
      </p:sp>
    </p:spTree>
    <p:extLst>
      <p:ext uri="{BB962C8B-B14F-4D97-AF65-F5344CB8AC3E}">
        <p14:creationId xmlns:p14="http://schemas.microsoft.com/office/powerpoint/2010/main" val="12384533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066800"/>
            <a:ext cx="8229600" cy="5410200"/>
          </a:xfrm>
        </p:spPr>
        <p:txBody>
          <a:bodyPr>
            <a:normAutofit/>
          </a:bodyPr>
          <a:lstStyle/>
          <a:p>
            <a:r>
              <a:rPr lang="en-US" b="1" dirty="0" smtClean="0"/>
              <a:t>“…every Persons which shall dwell... Within every and any of the said colonies… shall HAVE and enjoy all Liberties…as if they had been abiding and born, within this our Realm of England…”</a:t>
            </a:r>
            <a:endParaRPr lang="en-US" b="1" dirty="0" smtClean="0"/>
          </a:p>
          <a:p>
            <a:pPr lvl="3"/>
            <a:r>
              <a:rPr lang="en-US" b="1" dirty="0" smtClean="0"/>
              <a:t>from </a:t>
            </a:r>
            <a:r>
              <a:rPr lang="en-US" b="1" dirty="0"/>
              <a:t>The First Charter of Virginia, 1606</a:t>
            </a:r>
          </a:p>
          <a:p>
            <a:r>
              <a:rPr lang="en-US" b="1" dirty="0"/>
              <a:t>“…And the magistrates shall make laws and ordinances for the good and welfare </a:t>
            </a:r>
            <a:r>
              <a:rPr lang="en-US" b="1" dirty="0" smtClean="0"/>
              <a:t>of the </a:t>
            </a:r>
            <a:r>
              <a:rPr lang="en-US" b="1" dirty="0"/>
              <a:t>said Company, and for… ordering of the said lands and plantation… </a:t>
            </a:r>
          </a:p>
          <a:p>
            <a:pPr lvl="5"/>
            <a:r>
              <a:rPr lang="en-US" b="1" dirty="0" smtClean="0"/>
              <a:t>Excerpt </a:t>
            </a:r>
            <a:r>
              <a:rPr lang="en-US" b="1" dirty="0"/>
              <a:t>from The Charter of the Massachusetts Bay, 1629</a:t>
            </a:r>
            <a:endParaRPr lang="en-US" dirty="0"/>
          </a:p>
        </p:txBody>
      </p:sp>
    </p:spTree>
    <p:extLst>
      <p:ext uri="{BB962C8B-B14F-4D97-AF65-F5344CB8AC3E}">
        <p14:creationId xmlns:p14="http://schemas.microsoft.com/office/powerpoint/2010/main" val="41133176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Examples of Government in Colonies</a:t>
            </a:r>
            <a:endParaRPr lang="en-US" dirty="0"/>
          </a:p>
        </p:txBody>
      </p:sp>
      <p:sp>
        <p:nvSpPr>
          <p:cNvPr id="3" name="Content Placeholder 2"/>
          <p:cNvSpPr>
            <a:spLocks noGrp="1"/>
          </p:cNvSpPr>
          <p:nvPr>
            <p:ph idx="1"/>
          </p:nvPr>
        </p:nvSpPr>
        <p:spPr/>
        <p:txBody>
          <a:bodyPr>
            <a:normAutofit/>
          </a:bodyPr>
          <a:lstStyle/>
          <a:p>
            <a:r>
              <a:rPr lang="en-US" b="1" u="sng" dirty="0" smtClean="0">
                <a:solidFill>
                  <a:srgbClr val="C00000"/>
                </a:solidFill>
              </a:rPr>
              <a:t>Fundamental </a:t>
            </a:r>
            <a:r>
              <a:rPr lang="en-US" b="1" u="sng" dirty="0">
                <a:solidFill>
                  <a:srgbClr val="C00000"/>
                </a:solidFill>
              </a:rPr>
              <a:t>Orders of Connecticut </a:t>
            </a:r>
            <a:r>
              <a:rPr lang="en-US" dirty="0"/>
              <a:t>(1639): </a:t>
            </a:r>
            <a:r>
              <a:rPr lang="en-US" dirty="0">
                <a:solidFill>
                  <a:srgbClr val="C00000"/>
                </a:solidFill>
              </a:rPr>
              <a:t>First Constitution in colonies, </a:t>
            </a:r>
            <a:r>
              <a:rPr lang="en-US" dirty="0" smtClean="0">
                <a:solidFill>
                  <a:srgbClr val="C00000"/>
                </a:solidFill>
              </a:rPr>
              <a:t>set up a representative </a:t>
            </a:r>
            <a:r>
              <a:rPr lang="en-US" dirty="0">
                <a:solidFill>
                  <a:srgbClr val="C00000"/>
                </a:solidFill>
              </a:rPr>
              <a:t>government</a:t>
            </a:r>
          </a:p>
          <a:p>
            <a:r>
              <a:rPr lang="en-US" sz="2000" b="1" dirty="0" smtClean="0"/>
              <a:t>“</a:t>
            </a:r>
            <a:r>
              <a:rPr lang="en-US" sz="2000" b="1" dirty="0"/>
              <a:t>there shall be yearly two General Assemblies or Courts…the first shall be called the Court of Election, wherein shall be yearly chosen from time to time, so many Magistrates and other public Officers as shall be found requisite: Whereof one to be chosen Governor for the year ensuing and until another be chosen…”</a:t>
            </a:r>
          </a:p>
          <a:p>
            <a:pPr lvl="2"/>
            <a:r>
              <a:rPr lang="en-US" sz="1800" b="1" dirty="0"/>
              <a:t>from The Fundamental Orders of Connecticut, </a:t>
            </a:r>
            <a:r>
              <a:rPr lang="en-US" sz="1800" b="1" dirty="0" smtClean="0"/>
              <a:t>1639</a:t>
            </a:r>
            <a:endParaRPr lang="en-US" sz="1800" b="1" dirty="0"/>
          </a:p>
        </p:txBody>
      </p:sp>
    </p:spTree>
    <p:extLst>
      <p:ext uri="{BB962C8B-B14F-4D97-AF65-F5344CB8AC3E}">
        <p14:creationId xmlns:p14="http://schemas.microsoft.com/office/powerpoint/2010/main" val="217570490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Reflection</a:t>
            </a:r>
            <a:endParaRPr lang="en-US" dirty="0"/>
          </a:p>
        </p:txBody>
      </p:sp>
      <p:sp>
        <p:nvSpPr>
          <p:cNvPr id="3" name="Content Placeholder 2"/>
          <p:cNvSpPr>
            <a:spLocks noGrp="1"/>
          </p:cNvSpPr>
          <p:nvPr>
            <p:ph idx="1"/>
          </p:nvPr>
        </p:nvSpPr>
        <p:spPr/>
        <p:txBody>
          <a:bodyPr/>
          <a:lstStyle/>
          <a:p>
            <a:pPr marL="0" indent="0">
              <a:buNone/>
            </a:pPr>
            <a:r>
              <a:rPr lang="en-US" dirty="0" smtClean="0"/>
              <a:t>How might these colonial governments impact the eventual American government? </a:t>
            </a:r>
            <a:endParaRPr lang="en-US" dirty="0"/>
          </a:p>
        </p:txBody>
      </p:sp>
    </p:spTree>
    <p:extLst>
      <p:ext uri="{BB962C8B-B14F-4D97-AF65-F5344CB8AC3E}">
        <p14:creationId xmlns:p14="http://schemas.microsoft.com/office/powerpoint/2010/main" val="229039303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31978</TotalTime>
  <Words>359</Words>
  <Application>Microsoft Office PowerPoint</Application>
  <PresentationFormat>On-screen Show (4:3)</PresentationFormat>
  <Paragraphs>33</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Flow</vt:lpstr>
      <vt:lpstr>Colonial Government</vt:lpstr>
      <vt:lpstr>British Influence</vt:lpstr>
      <vt:lpstr>Government in Colonies</vt:lpstr>
      <vt:lpstr>Discussion</vt:lpstr>
      <vt:lpstr>Examples of Government in Colonies</vt:lpstr>
      <vt:lpstr>PowerPoint Presentation</vt:lpstr>
      <vt:lpstr>Examples of Government in Colonies</vt:lpstr>
      <vt:lpstr>Reflection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Colonial Government</dc:title>
  <dc:creator>Admin</dc:creator>
  <cp:lastModifiedBy>Caiden</cp:lastModifiedBy>
  <cp:revision>38</cp:revision>
  <cp:lastPrinted>2017-08-25T01:51:32Z</cp:lastPrinted>
  <dcterms:created xsi:type="dcterms:W3CDTF">2014-05-20T19:06:15Z</dcterms:created>
  <dcterms:modified xsi:type="dcterms:W3CDTF">2017-08-25T01:51:38Z</dcterms:modified>
</cp:coreProperties>
</file>