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3" r:id="rId7"/>
    <p:sldId id="260" r:id="rId8"/>
    <p:sldId id="261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42" d="100"/>
          <a:sy n="42" d="100"/>
        </p:scale>
        <p:origin x="54" y="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FDAE5-D252-D04B-9574-AD19544EC0BB}" type="doc">
      <dgm:prSet loTypeId="urn:microsoft.com/office/officeart/2005/8/layout/process1" loCatId="" qsTypeId="urn:microsoft.com/office/officeart/2005/8/quickstyle/simple1" qsCatId="simple" csTypeId="urn:microsoft.com/office/officeart/2005/8/colors/accent0_1" csCatId="mainScheme" phldr="1"/>
      <dgm:spPr/>
    </dgm:pt>
    <dgm:pt modelId="{4B909D08-F20B-E840-902D-EE4837CD151C}">
      <dgm:prSet phldrT="[Text]"/>
      <dgm:spPr/>
      <dgm:t>
        <a:bodyPr/>
        <a:lstStyle/>
        <a:p>
          <a:r>
            <a:rPr lang="en-US" dirty="0"/>
            <a:t>French and Indian War ends</a:t>
          </a:r>
        </a:p>
      </dgm:t>
    </dgm:pt>
    <dgm:pt modelId="{1345F1A0-09F0-D340-ABCA-5B454EFB1186}" type="parTrans" cxnId="{80F0A83C-8BB3-D442-B158-65EE2913D1E4}">
      <dgm:prSet/>
      <dgm:spPr/>
      <dgm:t>
        <a:bodyPr/>
        <a:lstStyle/>
        <a:p>
          <a:endParaRPr lang="en-US"/>
        </a:p>
      </dgm:t>
    </dgm:pt>
    <dgm:pt modelId="{7BDF6DD6-0753-DC40-A9BF-84CC438BCE4C}" type="sibTrans" cxnId="{80F0A83C-8BB3-D442-B158-65EE2913D1E4}">
      <dgm:prSet/>
      <dgm:spPr/>
      <dgm:t>
        <a:bodyPr/>
        <a:lstStyle/>
        <a:p>
          <a:endParaRPr lang="en-US"/>
        </a:p>
      </dgm:t>
    </dgm:pt>
    <dgm:pt modelId="{1EDFA8E2-B59E-EF4B-9EF1-8401350EE81C}">
      <dgm:prSet phldrT="[Text]"/>
      <dgm:spPr/>
      <dgm:t>
        <a:bodyPr/>
        <a:lstStyle/>
        <a:p>
          <a:r>
            <a:rPr lang="en-US"/>
            <a:t>?</a:t>
          </a:r>
        </a:p>
      </dgm:t>
    </dgm:pt>
    <dgm:pt modelId="{92D23D2A-2AD4-914D-80E7-A739E50784C5}" type="parTrans" cxnId="{8F400A88-9655-D14A-8631-1A99FF09486E}">
      <dgm:prSet/>
      <dgm:spPr/>
      <dgm:t>
        <a:bodyPr/>
        <a:lstStyle/>
        <a:p>
          <a:endParaRPr lang="en-US"/>
        </a:p>
      </dgm:t>
    </dgm:pt>
    <dgm:pt modelId="{6390098C-3A57-084F-9E3F-AB372D8C2D8A}" type="sibTrans" cxnId="{8F400A88-9655-D14A-8631-1A99FF09486E}">
      <dgm:prSet/>
      <dgm:spPr/>
      <dgm:t>
        <a:bodyPr/>
        <a:lstStyle/>
        <a:p>
          <a:endParaRPr lang="en-US"/>
        </a:p>
      </dgm:t>
    </dgm:pt>
    <dgm:pt modelId="{48E0476E-BD7F-C741-928C-0A6D1D043BB9}">
      <dgm:prSet phldrT="[Text]"/>
      <dgm:spPr/>
      <dgm:t>
        <a:bodyPr/>
        <a:lstStyle/>
        <a:p>
          <a:r>
            <a:rPr lang="en-US"/>
            <a:t>Stamp Act</a:t>
          </a:r>
        </a:p>
      </dgm:t>
    </dgm:pt>
    <dgm:pt modelId="{3D2602EE-A749-FF42-9EF2-D5E11F99541E}" type="parTrans" cxnId="{E04056F1-F4A4-134F-A2E2-41984EB0B98C}">
      <dgm:prSet/>
      <dgm:spPr/>
      <dgm:t>
        <a:bodyPr/>
        <a:lstStyle/>
        <a:p>
          <a:endParaRPr lang="en-US"/>
        </a:p>
      </dgm:t>
    </dgm:pt>
    <dgm:pt modelId="{1E32DCEB-C9BA-F440-B062-7EE6DFCB91FD}" type="sibTrans" cxnId="{E04056F1-F4A4-134F-A2E2-41984EB0B98C}">
      <dgm:prSet/>
      <dgm:spPr/>
      <dgm:t>
        <a:bodyPr/>
        <a:lstStyle/>
        <a:p>
          <a:endParaRPr lang="en-US"/>
        </a:p>
      </dgm:t>
    </dgm:pt>
    <dgm:pt modelId="{CBC82C43-CB96-3D48-A927-7E81B49C2279}" type="pres">
      <dgm:prSet presAssocID="{DA9FDAE5-D252-D04B-9574-AD19544EC0BB}" presName="Name0" presStyleCnt="0">
        <dgm:presLayoutVars>
          <dgm:dir/>
          <dgm:resizeHandles val="exact"/>
        </dgm:presLayoutVars>
      </dgm:prSet>
      <dgm:spPr/>
    </dgm:pt>
    <dgm:pt modelId="{6401DE09-C916-2249-B503-CEC2BBEE1338}" type="pres">
      <dgm:prSet presAssocID="{4B909D08-F20B-E840-902D-EE4837CD151C}" presName="node" presStyleLbl="node1" presStyleIdx="0" presStyleCnt="3" custLinFactNeighborY="5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B4237-E10B-6143-85B3-D09AB9FB7843}" type="pres">
      <dgm:prSet presAssocID="{7BDF6DD6-0753-DC40-A9BF-84CC438BCE4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2685922-8F26-0C41-B376-E5C75346A02D}" type="pres">
      <dgm:prSet presAssocID="{7BDF6DD6-0753-DC40-A9BF-84CC438BCE4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F80F321-6393-7C4A-8CB1-80D92BE6ECB1}" type="pres">
      <dgm:prSet presAssocID="{1EDFA8E2-B59E-EF4B-9EF1-8401350EE81C}" presName="node" presStyleLbl="node1" presStyleIdx="1" presStyleCnt="3" custLinFactNeighborX="-256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C3FD0-4FE7-9041-AF4D-538435EA555A}" type="pres">
      <dgm:prSet presAssocID="{6390098C-3A57-084F-9E3F-AB372D8C2D8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CA345A8-613D-2845-A8D3-1CB88624957E}" type="pres">
      <dgm:prSet presAssocID="{6390098C-3A57-084F-9E3F-AB372D8C2D8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701C778-68ED-954B-8201-25A2A1DEAAEE}" type="pres">
      <dgm:prSet presAssocID="{48E0476E-BD7F-C741-928C-0A6D1D043BB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400A88-9655-D14A-8631-1A99FF09486E}" srcId="{DA9FDAE5-D252-D04B-9574-AD19544EC0BB}" destId="{1EDFA8E2-B59E-EF4B-9EF1-8401350EE81C}" srcOrd="1" destOrd="0" parTransId="{92D23D2A-2AD4-914D-80E7-A739E50784C5}" sibTransId="{6390098C-3A57-084F-9E3F-AB372D8C2D8A}"/>
    <dgm:cxn modelId="{80F0A83C-8BB3-D442-B158-65EE2913D1E4}" srcId="{DA9FDAE5-D252-D04B-9574-AD19544EC0BB}" destId="{4B909D08-F20B-E840-902D-EE4837CD151C}" srcOrd="0" destOrd="0" parTransId="{1345F1A0-09F0-D340-ABCA-5B454EFB1186}" sibTransId="{7BDF6DD6-0753-DC40-A9BF-84CC438BCE4C}"/>
    <dgm:cxn modelId="{270000E6-18F2-44D1-961E-BB594445C508}" type="presOf" srcId="{48E0476E-BD7F-C741-928C-0A6D1D043BB9}" destId="{A701C778-68ED-954B-8201-25A2A1DEAAEE}" srcOrd="0" destOrd="0" presId="urn:microsoft.com/office/officeart/2005/8/layout/process1"/>
    <dgm:cxn modelId="{4FAE804E-883A-4465-8317-72425DB007E6}" type="presOf" srcId="{6390098C-3A57-084F-9E3F-AB372D8C2D8A}" destId="{AD4C3FD0-4FE7-9041-AF4D-538435EA555A}" srcOrd="0" destOrd="0" presId="urn:microsoft.com/office/officeart/2005/8/layout/process1"/>
    <dgm:cxn modelId="{033918F8-062B-47FA-8CAB-C81003212174}" type="presOf" srcId="{DA9FDAE5-D252-D04B-9574-AD19544EC0BB}" destId="{CBC82C43-CB96-3D48-A927-7E81B49C2279}" srcOrd="0" destOrd="0" presId="urn:microsoft.com/office/officeart/2005/8/layout/process1"/>
    <dgm:cxn modelId="{7456A0F0-B84A-40CB-A35C-A1FBFD4659F8}" type="presOf" srcId="{7BDF6DD6-0753-DC40-A9BF-84CC438BCE4C}" destId="{32685922-8F26-0C41-B376-E5C75346A02D}" srcOrd="1" destOrd="0" presId="urn:microsoft.com/office/officeart/2005/8/layout/process1"/>
    <dgm:cxn modelId="{8E55CA1C-D7BB-4CF8-BCCE-A389BAE00DDF}" type="presOf" srcId="{7BDF6DD6-0753-DC40-A9BF-84CC438BCE4C}" destId="{026B4237-E10B-6143-85B3-D09AB9FB7843}" srcOrd="0" destOrd="0" presId="urn:microsoft.com/office/officeart/2005/8/layout/process1"/>
    <dgm:cxn modelId="{88BE0A25-5062-41A8-8BFA-E956FD90F745}" type="presOf" srcId="{6390098C-3A57-084F-9E3F-AB372D8C2D8A}" destId="{ECA345A8-613D-2845-A8D3-1CB88624957E}" srcOrd="1" destOrd="0" presId="urn:microsoft.com/office/officeart/2005/8/layout/process1"/>
    <dgm:cxn modelId="{622F57F5-52FC-40D9-8DA4-E3ED47053E2F}" type="presOf" srcId="{1EDFA8E2-B59E-EF4B-9EF1-8401350EE81C}" destId="{BF80F321-6393-7C4A-8CB1-80D92BE6ECB1}" srcOrd="0" destOrd="0" presId="urn:microsoft.com/office/officeart/2005/8/layout/process1"/>
    <dgm:cxn modelId="{E04056F1-F4A4-134F-A2E2-41984EB0B98C}" srcId="{DA9FDAE5-D252-D04B-9574-AD19544EC0BB}" destId="{48E0476E-BD7F-C741-928C-0A6D1D043BB9}" srcOrd="2" destOrd="0" parTransId="{3D2602EE-A749-FF42-9EF2-D5E11F99541E}" sibTransId="{1E32DCEB-C9BA-F440-B062-7EE6DFCB91FD}"/>
    <dgm:cxn modelId="{13D95562-6952-475C-80EC-77C1BD7F1852}" type="presOf" srcId="{4B909D08-F20B-E840-902D-EE4837CD151C}" destId="{6401DE09-C916-2249-B503-CEC2BBEE1338}" srcOrd="0" destOrd="0" presId="urn:microsoft.com/office/officeart/2005/8/layout/process1"/>
    <dgm:cxn modelId="{0AD6FA24-1D65-49F7-98E7-181118891897}" type="presParOf" srcId="{CBC82C43-CB96-3D48-A927-7E81B49C2279}" destId="{6401DE09-C916-2249-B503-CEC2BBEE1338}" srcOrd="0" destOrd="0" presId="urn:microsoft.com/office/officeart/2005/8/layout/process1"/>
    <dgm:cxn modelId="{5A09C205-9D9A-4E55-B1FB-075D9D853190}" type="presParOf" srcId="{CBC82C43-CB96-3D48-A927-7E81B49C2279}" destId="{026B4237-E10B-6143-85B3-D09AB9FB7843}" srcOrd="1" destOrd="0" presId="urn:microsoft.com/office/officeart/2005/8/layout/process1"/>
    <dgm:cxn modelId="{43B3DB67-E0AF-4CE3-8978-C7EF2C7BF37C}" type="presParOf" srcId="{026B4237-E10B-6143-85B3-D09AB9FB7843}" destId="{32685922-8F26-0C41-B376-E5C75346A02D}" srcOrd="0" destOrd="0" presId="urn:microsoft.com/office/officeart/2005/8/layout/process1"/>
    <dgm:cxn modelId="{F03AC96C-F36D-46C7-92C6-9DF4E1D09E30}" type="presParOf" srcId="{CBC82C43-CB96-3D48-A927-7E81B49C2279}" destId="{BF80F321-6393-7C4A-8CB1-80D92BE6ECB1}" srcOrd="2" destOrd="0" presId="urn:microsoft.com/office/officeart/2005/8/layout/process1"/>
    <dgm:cxn modelId="{4E176DB3-27F7-4D1B-8EE8-A78A4EDD1D4C}" type="presParOf" srcId="{CBC82C43-CB96-3D48-A927-7E81B49C2279}" destId="{AD4C3FD0-4FE7-9041-AF4D-538435EA555A}" srcOrd="3" destOrd="0" presId="urn:microsoft.com/office/officeart/2005/8/layout/process1"/>
    <dgm:cxn modelId="{2F4E87B7-2539-4AA3-B3E6-8AD8D40F6101}" type="presParOf" srcId="{AD4C3FD0-4FE7-9041-AF4D-538435EA555A}" destId="{ECA345A8-613D-2845-A8D3-1CB88624957E}" srcOrd="0" destOrd="0" presId="urn:microsoft.com/office/officeart/2005/8/layout/process1"/>
    <dgm:cxn modelId="{D59158C5-9BBC-4900-B37A-E7D4013E362E}" type="presParOf" srcId="{CBC82C43-CB96-3D48-A927-7E81B49C2279}" destId="{A701C778-68ED-954B-8201-25A2A1DEAAE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D46745-3DC1-6549-B349-C13B874AAF6D}" type="doc">
      <dgm:prSet loTypeId="urn:microsoft.com/office/officeart/2009/layout/ReverseLis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96F679D-19E4-064E-B4A7-F6EF827AEDB5}">
      <dgm:prSet phldrT="[Text]"/>
      <dgm:spPr/>
      <dgm:t>
        <a:bodyPr/>
        <a:lstStyle/>
        <a:p>
          <a:pPr algn="ctr"/>
          <a:r>
            <a:rPr lang="en-US" dirty="0"/>
            <a:t>Mother Country </a:t>
          </a:r>
        </a:p>
        <a:p>
          <a:pPr algn="ctr"/>
          <a:endParaRPr lang="en-US" dirty="0"/>
        </a:p>
        <a:p>
          <a:pPr algn="ctr"/>
          <a:r>
            <a:rPr lang="en-US" dirty="0"/>
            <a:t>provides security and manufactured goods</a:t>
          </a:r>
        </a:p>
      </dgm:t>
    </dgm:pt>
    <dgm:pt modelId="{6E6C5860-3409-3F43-A1F4-F4D7A8DABCAD}" type="parTrans" cxnId="{F5276620-4030-3F4E-819B-466A8188E24E}">
      <dgm:prSet/>
      <dgm:spPr/>
      <dgm:t>
        <a:bodyPr/>
        <a:lstStyle/>
        <a:p>
          <a:endParaRPr lang="en-US"/>
        </a:p>
      </dgm:t>
    </dgm:pt>
    <dgm:pt modelId="{B12ABBAA-2648-B64E-AF42-8FBF793CC8E3}" type="sibTrans" cxnId="{F5276620-4030-3F4E-819B-466A8188E24E}">
      <dgm:prSet/>
      <dgm:spPr/>
      <dgm:t>
        <a:bodyPr/>
        <a:lstStyle/>
        <a:p>
          <a:endParaRPr lang="en-US"/>
        </a:p>
      </dgm:t>
    </dgm:pt>
    <dgm:pt modelId="{87252AE2-6D07-1346-9226-3C7D39B91E97}">
      <dgm:prSet phldrT="[Text]"/>
      <dgm:spPr/>
      <dgm:t>
        <a:bodyPr/>
        <a:lstStyle/>
        <a:p>
          <a:pPr algn="ctr"/>
          <a:r>
            <a:rPr lang="en-US"/>
            <a:t>Colonies</a:t>
          </a:r>
        </a:p>
        <a:p>
          <a:pPr algn="ctr"/>
          <a:endParaRPr lang="en-US"/>
        </a:p>
        <a:p>
          <a:pPr algn="ctr"/>
          <a:endParaRPr lang="en-US"/>
        </a:p>
        <a:p>
          <a:pPr algn="ctr"/>
          <a:r>
            <a:rPr lang="en-US"/>
            <a:t>provide raw materials and a consumer market</a:t>
          </a:r>
        </a:p>
      </dgm:t>
    </dgm:pt>
    <dgm:pt modelId="{1C4E2052-A06B-DF45-A441-E665376267E4}" type="parTrans" cxnId="{069F8A5A-BE04-BF4F-AF83-ABD7B2A1ABD7}">
      <dgm:prSet/>
      <dgm:spPr/>
      <dgm:t>
        <a:bodyPr/>
        <a:lstStyle/>
        <a:p>
          <a:endParaRPr lang="en-US"/>
        </a:p>
      </dgm:t>
    </dgm:pt>
    <dgm:pt modelId="{AB815203-EA98-C344-8288-4FB1F806E7DC}" type="sibTrans" cxnId="{069F8A5A-BE04-BF4F-AF83-ABD7B2A1ABD7}">
      <dgm:prSet/>
      <dgm:spPr/>
      <dgm:t>
        <a:bodyPr/>
        <a:lstStyle/>
        <a:p>
          <a:endParaRPr lang="en-US"/>
        </a:p>
      </dgm:t>
    </dgm:pt>
    <dgm:pt modelId="{65262BD9-90D0-814F-B094-94283AED80F2}" type="pres">
      <dgm:prSet presAssocID="{39D46745-3DC1-6549-B349-C13B874AAF6D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B009DF5-3759-E64D-A955-F31985648625}" type="pres">
      <dgm:prSet presAssocID="{39D46745-3DC1-6549-B349-C13B874AAF6D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736F9-C668-1943-81D7-0966AA0D9055}" type="pres">
      <dgm:prSet presAssocID="{39D46745-3DC1-6549-B349-C13B874AAF6D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933B8CA5-4A6C-F042-9554-C7D355E53FCB}" type="pres">
      <dgm:prSet presAssocID="{39D46745-3DC1-6549-B349-C13B874AAF6D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17B45-12D0-A546-A169-23124F1525A2}" type="pres">
      <dgm:prSet presAssocID="{39D46745-3DC1-6549-B349-C13B874AAF6D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A6D2913-1821-B74B-B03E-5889ECBB0D8C}" type="pres">
      <dgm:prSet presAssocID="{39D46745-3DC1-6549-B349-C13B874AAF6D}" presName="TopArrow" presStyleLbl="node1" presStyleIdx="0" presStyleCnt="2"/>
      <dgm:spPr/>
    </dgm:pt>
    <dgm:pt modelId="{489BA965-87EF-1C48-915F-97726511FE76}" type="pres">
      <dgm:prSet presAssocID="{39D46745-3DC1-6549-B349-C13B874AAF6D}" presName="BottomArrow" presStyleLbl="node1" presStyleIdx="1" presStyleCnt="2"/>
      <dgm:spPr/>
    </dgm:pt>
  </dgm:ptLst>
  <dgm:cxnLst>
    <dgm:cxn modelId="{F5276620-4030-3F4E-819B-466A8188E24E}" srcId="{39D46745-3DC1-6549-B349-C13B874AAF6D}" destId="{C96F679D-19E4-064E-B4A7-F6EF827AEDB5}" srcOrd="0" destOrd="0" parTransId="{6E6C5860-3409-3F43-A1F4-F4D7A8DABCAD}" sibTransId="{B12ABBAA-2648-B64E-AF42-8FBF793CC8E3}"/>
    <dgm:cxn modelId="{950F76D3-A425-4DC4-8D86-0EFA50606520}" type="presOf" srcId="{87252AE2-6D07-1346-9226-3C7D39B91E97}" destId="{933B8CA5-4A6C-F042-9554-C7D355E53FCB}" srcOrd="0" destOrd="0" presId="urn:microsoft.com/office/officeart/2009/layout/ReverseList"/>
    <dgm:cxn modelId="{E3B32870-F129-4C1C-B7B9-D6A2F41BCC85}" type="presOf" srcId="{39D46745-3DC1-6549-B349-C13B874AAF6D}" destId="{65262BD9-90D0-814F-B094-94283AED80F2}" srcOrd="0" destOrd="0" presId="urn:microsoft.com/office/officeart/2009/layout/ReverseList"/>
    <dgm:cxn modelId="{854113FF-A7F7-4654-B61D-09503F8D0730}" type="presOf" srcId="{C96F679D-19E4-064E-B4A7-F6EF827AEDB5}" destId="{6B009DF5-3759-E64D-A955-F31985648625}" srcOrd="0" destOrd="0" presId="urn:microsoft.com/office/officeart/2009/layout/ReverseList"/>
    <dgm:cxn modelId="{069F8A5A-BE04-BF4F-AF83-ABD7B2A1ABD7}" srcId="{39D46745-3DC1-6549-B349-C13B874AAF6D}" destId="{87252AE2-6D07-1346-9226-3C7D39B91E97}" srcOrd="1" destOrd="0" parTransId="{1C4E2052-A06B-DF45-A441-E665376267E4}" sibTransId="{AB815203-EA98-C344-8288-4FB1F806E7DC}"/>
    <dgm:cxn modelId="{862DADF1-E557-4179-8F64-1B8AE424DCB2}" type="presOf" srcId="{C96F679D-19E4-064E-B4A7-F6EF827AEDB5}" destId="{EE8736F9-C668-1943-81D7-0966AA0D9055}" srcOrd="1" destOrd="0" presId="urn:microsoft.com/office/officeart/2009/layout/ReverseList"/>
    <dgm:cxn modelId="{92D2FB37-1F10-4BFE-81D8-006D86CF129C}" type="presOf" srcId="{87252AE2-6D07-1346-9226-3C7D39B91E97}" destId="{ECD17B45-12D0-A546-A169-23124F1525A2}" srcOrd="1" destOrd="0" presId="urn:microsoft.com/office/officeart/2009/layout/ReverseList"/>
    <dgm:cxn modelId="{092674A5-D9D1-431B-8050-C563340AD4F2}" type="presParOf" srcId="{65262BD9-90D0-814F-B094-94283AED80F2}" destId="{6B009DF5-3759-E64D-A955-F31985648625}" srcOrd="0" destOrd="0" presId="urn:microsoft.com/office/officeart/2009/layout/ReverseList"/>
    <dgm:cxn modelId="{705D8958-CDD5-4A77-B68F-97BF730899AA}" type="presParOf" srcId="{65262BD9-90D0-814F-B094-94283AED80F2}" destId="{EE8736F9-C668-1943-81D7-0966AA0D9055}" srcOrd="1" destOrd="0" presId="urn:microsoft.com/office/officeart/2009/layout/ReverseList"/>
    <dgm:cxn modelId="{85D096B8-5896-4666-8048-9CD99A0022EA}" type="presParOf" srcId="{65262BD9-90D0-814F-B094-94283AED80F2}" destId="{933B8CA5-4A6C-F042-9554-C7D355E53FCB}" srcOrd="2" destOrd="0" presId="urn:microsoft.com/office/officeart/2009/layout/ReverseList"/>
    <dgm:cxn modelId="{D6EDFA0E-C199-4F06-A3B0-AD48B2C56111}" type="presParOf" srcId="{65262BD9-90D0-814F-B094-94283AED80F2}" destId="{ECD17B45-12D0-A546-A169-23124F1525A2}" srcOrd="3" destOrd="0" presId="urn:microsoft.com/office/officeart/2009/layout/ReverseList"/>
    <dgm:cxn modelId="{099ED318-549C-4E4E-973D-9FC18C68A1E5}" type="presParOf" srcId="{65262BD9-90D0-814F-B094-94283AED80F2}" destId="{2A6D2913-1821-B74B-B03E-5889ECBB0D8C}" srcOrd="4" destOrd="0" presId="urn:microsoft.com/office/officeart/2009/layout/ReverseList"/>
    <dgm:cxn modelId="{6705ACCA-511E-4D45-9EB7-B910F3AD14F2}" type="presParOf" srcId="{65262BD9-90D0-814F-B094-94283AED80F2}" destId="{489BA965-87EF-1C48-915F-97726511FE7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1DE09-C916-2249-B503-CEC2BBEE1338}">
      <dsp:nvSpPr>
        <dsp:cNvPr id="0" name=""/>
        <dsp:cNvSpPr/>
      </dsp:nvSpPr>
      <dsp:spPr>
        <a:xfrm>
          <a:off x="5223" y="800433"/>
          <a:ext cx="1561355" cy="9807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French and Indian War ends</a:t>
          </a:r>
        </a:p>
      </dsp:txBody>
      <dsp:txXfrm>
        <a:off x="33947" y="829157"/>
        <a:ext cx="1503907" cy="923278"/>
      </dsp:txXfrm>
    </dsp:sp>
    <dsp:sp modelId="{026B4237-E10B-6143-85B3-D09AB9FB7843}">
      <dsp:nvSpPr>
        <dsp:cNvPr id="0" name=""/>
        <dsp:cNvSpPr/>
      </dsp:nvSpPr>
      <dsp:spPr>
        <a:xfrm rot="21520786">
          <a:off x="1718661" y="1071975"/>
          <a:ext cx="322589" cy="38721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18674" y="1150533"/>
        <a:ext cx="225812" cy="232330"/>
      </dsp:txXfrm>
    </dsp:sp>
    <dsp:sp modelId="{BF80F321-6393-7C4A-8CB1-80D92BE6ECB1}">
      <dsp:nvSpPr>
        <dsp:cNvPr id="0" name=""/>
        <dsp:cNvSpPr/>
      </dsp:nvSpPr>
      <dsp:spPr>
        <a:xfrm>
          <a:off x="2175077" y="750426"/>
          <a:ext cx="1561355" cy="9807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?</a:t>
          </a:r>
        </a:p>
      </dsp:txBody>
      <dsp:txXfrm>
        <a:off x="2203801" y="779150"/>
        <a:ext cx="1503907" cy="923278"/>
      </dsp:txXfrm>
    </dsp:sp>
    <dsp:sp modelId="{AD4C3FD0-4FE7-9041-AF4D-538435EA555A}">
      <dsp:nvSpPr>
        <dsp:cNvPr id="0" name=""/>
        <dsp:cNvSpPr/>
      </dsp:nvSpPr>
      <dsp:spPr>
        <a:xfrm>
          <a:off x="3896580" y="1047181"/>
          <a:ext cx="339511" cy="38721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896580" y="1124624"/>
        <a:ext cx="237658" cy="232330"/>
      </dsp:txXfrm>
    </dsp:sp>
    <dsp:sp modelId="{A701C778-68ED-954B-8201-25A2A1DEAAEE}">
      <dsp:nvSpPr>
        <dsp:cNvPr id="0" name=""/>
        <dsp:cNvSpPr/>
      </dsp:nvSpPr>
      <dsp:spPr>
        <a:xfrm>
          <a:off x="4377020" y="750426"/>
          <a:ext cx="1561355" cy="9807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Stamp Act</a:t>
          </a:r>
        </a:p>
      </dsp:txBody>
      <dsp:txXfrm>
        <a:off x="4405744" y="779150"/>
        <a:ext cx="1503907" cy="923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736F9-C668-1943-81D7-0966AA0D9055}">
      <dsp:nvSpPr>
        <dsp:cNvPr id="0" name=""/>
        <dsp:cNvSpPr/>
      </dsp:nvSpPr>
      <dsp:spPr>
        <a:xfrm rot="16200000">
          <a:off x="1057197" y="971673"/>
          <a:ext cx="2057537" cy="1257373"/>
        </a:xfrm>
        <a:prstGeom prst="round2SameRect">
          <a:avLst>
            <a:gd name="adj1" fmla="val 16670"/>
            <a:gd name="adj2" fmla="val 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88900" rIns="80010" bIns="8890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Mother Country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provides security and manufactured goods</a:t>
          </a:r>
        </a:p>
      </dsp:txBody>
      <dsp:txXfrm rot="5400000">
        <a:off x="1518670" y="632983"/>
        <a:ext cx="1195982" cy="1934755"/>
      </dsp:txXfrm>
    </dsp:sp>
    <dsp:sp modelId="{ECD17B45-12D0-A546-A169-23124F1525A2}">
      <dsp:nvSpPr>
        <dsp:cNvPr id="0" name=""/>
        <dsp:cNvSpPr/>
      </dsp:nvSpPr>
      <dsp:spPr>
        <a:xfrm rot="5400000">
          <a:off x="2371665" y="971673"/>
          <a:ext cx="2057537" cy="1257373"/>
        </a:xfrm>
        <a:prstGeom prst="round2SameRect">
          <a:avLst>
            <a:gd name="adj1" fmla="val 16670"/>
            <a:gd name="adj2" fmla="val 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8900" rIns="53340" bIns="8890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Colonies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provide raw materials and a consumer market</a:t>
          </a:r>
        </a:p>
      </dsp:txBody>
      <dsp:txXfrm rot="-5400000">
        <a:off x="2771747" y="632983"/>
        <a:ext cx="1195982" cy="1934755"/>
      </dsp:txXfrm>
    </dsp:sp>
    <dsp:sp modelId="{2A6D2913-1821-B74B-B03E-5889ECBB0D8C}">
      <dsp:nvSpPr>
        <dsp:cNvPr id="0" name=""/>
        <dsp:cNvSpPr/>
      </dsp:nvSpPr>
      <dsp:spPr>
        <a:xfrm>
          <a:off x="2085837" y="0"/>
          <a:ext cx="1314468" cy="131440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BA965-87EF-1C48-915F-97726511FE76}">
      <dsp:nvSpPr>
        <dsp:cNvPr id="0" name=""/>
        <dsp:cNvSpPr/>
      </dsp:nvSpPr>
      <dsp:spPr>
        <a:xfrm rot="10800000">
          <a:off x="2085837" y="1885995"/>
          <a:ext cx="1314468" cy="131440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621F-CBFF-45B1-B201-0F9703BF5FE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B151-26F8-4963-AC66-712B6E6D86B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87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621F-CBFF-45B1-B201-0F9703BF5FE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B151-26F8-4963-AC66-712B6E6D8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4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621F-CBFF-45B1-B201-0F9703BF5FE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B151-26F8-4963-AC66-712B6E6D8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9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621F-CBFF-45B1-B201-0F9703BF5FE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B151-26F8-4963-AC66-712B6E6D8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9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621F-CBFF-45B1-B201-0F9703BF5FE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B151-26F8-4963-AC66-712B6E6D86B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2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621F-CBFF-45B1-B201-0F9703BF5FE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B151-26F8-4963-AC66-712B6E6D8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8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621F-CBFF-45B1-B201-0F9703BF5FE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B151-26F8-4963-AC66-712B6E6D8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7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621F-CBFF-45B1-B201-0F9703BF5FE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B151-26F8-4963-AC66-712B6E6D8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5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621F-CBFF-45B1-B201-0F9703BF5FE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B151-26F8-4963-AC66-712B6E6D8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1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0D3621F-CBFF-45B1-B201-0F9703BF5FE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DDB151-26F8-4963-AC66-712B6E6D8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4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621F-CBFF-45B1-B201-0F9703BF5FE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B151-26F8-4963-AC66-712B6E6D8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9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0D3621F-CBFF-45B1-B201-0F9703BF5FE7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EDDB151-26F8-4963-AC66-712B6E6D86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20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Quiz- 9/12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513" y="1955880"/>
            <a:ext cx="10058400" cy="4023360"/>
          </a:xfrm>
        </p:spPr>
        <p:txBody>
          <a:bodyPr>
            <a:noAutofit/>
          </a:bodyPr>
          <a:lstStyle/>
          <a:p>
            <a:pPr lvl="0" indent="0">
              <a:lnSpc>
                <a:spcPct val="100000"/>
              </a:lnSpc>
              <a:buNone/>
            </a:pPr>
            <a:r>
              <a:rPr lang="en-US" sz="1800" dirty="0" smtClean="0"/>
              <a:t>1. Which </a:t>
            </a:r>
            <a:r>
              <a:rPr lang="en-US" sz="1800" dirty="0"/>
              <a:t>event completes the sequence</a:t>
            </a:r>
            <a:r>
              <a:rPr lang="en-US" sz="1800" dirty="0" smtClean="0"/>
              <a:t>?</a:t>
            </a:r>
            <a:endParaRPr lang="en-US" sz="1800" dirty="0"/>
          </a:p>
          <a:p>
            <a: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A Colonists refuse to move beyond Appalachian Mountains. </a:t>
            </a:r>
            <a:endParaRPr lang="en-US" sz="1800" dirty="0" smtClean="0"/>
          </a:p>
          <a:p>
            <a: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B </a:t>
            </a:r>
            <a:r>
              <a:rPr lang="en-US" sz="1800" dirty="0"/>
              <a:t>British grant monopoly on tea to British East India Company. </a:t>
            </a:r>
            <a:endParaRPr lang="en-US" sz="1800" dirty="0" smtClean="0"/>
          </a:p>
          <a:p>
            <a: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C </a:t>
            </a:r>
            <a:r>
              <a:rPr lang="en-US" sz="1800" dirty="0"/>
              <a:t>Colonists and British soldiers clash on Boston Common. </a:t>
            </a:r>
            <a:endParaRPr lang="en-US" sz="1800" dirty="0" smtClean="0"/>
          </a:p>
          <a:p>
            <a: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D </a:t>
            </a:r>
            <a:r>
              <a:rPr lang="en-US" sz="1800" dirty="0"/>
              <a:t>British impose taxes on colonies to cover costs of the war</a:t>
            </a:r>
            <a:r>
              <a:rPr lang="en-US" sz="1800" dirty="0" smtClean="0"/>
              <a:t>.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2. What policy is illustrated in the diagram?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A. monopoly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B. Indentured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C. mercantilism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D. Salutary neglect</a:t>
            </a:r>
            <a:endParaRPr lang="en-US" sz="1800" dirty="0"/>
          </a:p>
        </p:txBody>
      </p:sp>
      <p:sp>
        <p:nvSpPr>
          <p:cNvPr id="6" name="Rounded Rectangle 4"/>
          <p:cNvSpPr/>
          <p:nvPr/>
        </p:nvSpPr>
        <p:spPr>
          <a:xfrm>
            <a:off x="5342760" y="2988031"/>
            <a:ext cx="1506479" cy="8819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74632168"/>
              </p:ext>
            </p:extLst>
          </p:nvPr>
        </p:nvGraphicFramePr>
        <p:xfrm>
          <a:off x="5612182" y="506451"/>
          <a:ext cx="5943600" cy="2481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52517912"/>
              </p:ext>
            </p:extLst>
          </p:nvPr>
        </p:nvGraphicFramePr>
        <p:xfrm>
          <a:off x="5342760" y="365760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97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you believe the Sons of Liberty’s actions were justified? </a:t>
            </a:r>
            <a:r>
              <a:rPr lang="en-US" smtClean="0"/>
              <a:t>Why or why not?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Breaking Point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Proclamation of 1763: Upset colonists, told they could not move west</a:t>
            </a:r>
          </a:p>
          <a:p>
            <a:r>
              <a:rPr lang="en-US" sz="2400" dirty="0" smtClean="0"/>
              <a:t>Sugar Act: tax on imported sugar products</a:t>
            </a:r>
          </a:p>
          <a:p>
            <a:r>
              <a:rPr lang="en-US" sz="2400" dirty="0" smtClean="0"/>
              <a:t>Stamp Act: direct tax on colonists on all printed paper items</a:t>
            </a:r>
          </a:p>
          <a:p>
            <a:pPr lvl="1"/>
            <a:r>
              <a:rPr lang="en-US" sz="2000" dirty="0" smtClean="0"/>
              <a:t>Sons of Liberty rise up; protest taxes and boycott goods that are taxed</a:t>
            </a:r>
          </a:p>
          <a:p>
            <a:pPr lvl="2"/>
            <a:r>
              <a:rPr lang="en-US" sz="1600" dirty="0" smtClean="0"/>
              <a:t>“No taxation without Representation”</a:t>
            </a:r>
          </a:p>
          <a:p>
            <a:r>
              <a:rPr lang="en-US" sz="2400" dirty="0" smtClean="0"/>
              <a:t>Quartering Act: forced colonists to house British soldiers</a:t>
            </a:r>
          </a:p>
          <a:p>
            <a:pPr lvl="1"/>
            <a:r>
              <a:rPr lang="en-US" sz="2000" dirty="0" smtClean="0"/>
              <a:t>Causes Britain to repeal Sugar and Stamp Acts but…</a:t>
            </a:r>
          </a:p>
          <a:p>
            <a:r>
              <a:rPr lang="en-US" sz="2400" dirty="0" smtClean="0"/>
              <a:t>Declaratory Act: Britain declares that they can do whatever they want to colonies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10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Britain Declares a new tax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Townshend Acts: tax on major imported goods (glass, paint, tea, lead)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Sons of Liberty set up boycotts on these </a:t>
            </a:r>
            <a:r>
              <a:rPr lang="en-US" sz="2000" dirty="0" smtClean="0">
                <a:solidFill>
                  <a:srgbClr val="C00000"/>
                </a:solidFill>
              </a:rPr>
              <a:t>items </a:t>
            </a:r>
            <a:r>
              <a:rPr lang="en-US" sz="2000" dirty="0" smtClean="0">
                <a:solidFill>
                  <a:srgbClr val="C00000"/>
                </a:solidFill>
              </a:rPr>
              <a:t>(and others smuggle items into colonies)</a:t>
            </a:r>
          </a:p>
          <a:p>
            <a:r>
              <a:rPr lang="en-US" sz="2400" dirty="0" smtClean="0"/>
              <a:t>Protests continue and some get pretty violent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Britain sends more soldiers to keep the peace in colonies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741393394367278802.weebly.com/uploads/1/4/7/3/14731186/2689590.gif?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58" y="4235031"/>
            <a:ext cx="4496636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Boston Massacre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Colonists in Boston were particularly upset with taxes (</a:t>
            </a:r>
            <a:r>
              <a:rPr lang="en-US" sz="2400" dirty="0" smtClean="0"/>
              <a:t>Townshend acts </a:t>
            </a:r>
            <a:r>
              <a:rPr lang="en-US" sz="2400" dirty="0" smtClean="0">
                <a:solidFill>
                  <a:srgbClr val="C00000"/>
                </a:solidFill>
              </a:rPr>
              <a:t>hurt traders most of all, many traders in Boston)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Colonists gathered to protest and were met by British soldiers</a:t>
            </a:r>
          </a:p>
          <a:p>
            <a:r>
              <a:rPr lang="en-US" sz="2400" dirty="0" smtClean="0"/>
              <a:t>Tensions rise and the </a:t>
            </a:r>
            <a:r>
              <a:rPr lang="en-US" sz="2400" dirty="0" smtClean="0">
                <a:solidFill>
                  <a:srgbClr val="C00000"/>
                </a:solidFill>
              </a:rPr>
              <a:t>British soldiers fire upon the unarmed protestors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Soldiers are brought to trial and </a:t>
            </a:r>
            <a:r>
              <a:rPr lang="en-US" sz="2400" b="1" u="sng" dirty="0" smtClean="0">
                <a:solidFill>
                  <a:srgbClr val="C00000"/>
                </a:solidFill>
              </a:rPr>
              <a:t>John Adams </a:t>
            </a:r>
            <a:r>
              <a:rPr lang="en-US" sz="2400" dirty="0" smtClean="0">
                <a:solidFill>
                  <a:srgbClr val="C00000"/>
                </a:solidFill>
              </a:rPr>
              <a:t>helps defend them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Found that soldiers acted in self defense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www.landofthebrave.info/images/boston-massacr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161" y="4475582"/>
            <a:ext cx="3396519" cy="23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bs.org/wgbh/aia/part2/images/2cris237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94" y="4538056"/>
            <a:ext cx="4015205" cy="23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3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Discussion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Why would Britain repeal and then add another tax to the colonies?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How could the Boston Massacre cause the colonists to feel about the British?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What choices do the colonists have at this point? How can they solve their issues with the British?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110439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Boston Tea Party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901" y="1340318"/>
            <a:ext cx="10058400" cy="40233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Townshend Acts are repealed due to protests and boycotts EXCEPT the tax on tea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Sons of Liberty founder </a:t>
            </a:r>
            <a:r>
              <a:rPr lang="en-US" sz="2400" b="1" u="sng" dirty="0" smtClean="0">
                <a:solidFill>
                  <a:srgbClr val="C00000"/>
                </a:solidFill>
              </a:rPr>
              <a:t>Samuel Adams </a:t>
            </a:r>
            <a:r>
              <a:rPr lang="en-US" sz="2400" dirty="0" smtClean="0">
                <a:solidFill>
                  <a:srgbClr val="C00000"/>
                </a:solidFill>
              </a:rPr>
              <a:t>uses </a:t>
            </a:r>
            <a:r>
              <a:rPr lang="en-US" sz="2400" b="1" u="sng" dirty="0" smtClean="0">
                <a:solidFill>
                  <a:srgbClr val="C00000"/>
                </a:solidFill>
              </a:rPr>
              <a:t>committees of correspondence </a:t>
            </a:r>
            <a:r>
              <a:rPr lang="en-US" sz="2400" dirty="0" smtClean="0">
                <a:solidFill>
                  <a:srgbClr val="C00000"/>
                </a:solidFill>
              </a:rPr>
              <a:t>(secret communications used to set up protests)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They organize the </a:t>
            </a:r>
            <a:r>
              <a:rPr lang="en-US" sz="2400" b="1" u="sng" dirty="0" smtClean="0">
                <a:solidFill>
                  <a:srgbClr val="C00000"/>
                </a:solidFill>
              </a:rPr>
              <a:t>Boston Tea Party</a:t>
            </a:r>
            <a:r>
              <a:rPr lang="en-US" sz="2400" dirty="0" smtClean="0">
                <a:solidFill>
                  <a:srgbClr val="C00000"/>
                </a:solidFill>
              </a:rPr>
              <a:t> protest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Upset by monopoly on tea </a:t>
            </a:r>
            <a:r>
              <a:rPr lang="en-US" sz="2200" dirty="0" smtClean="0">
                <a:solidFill>
                  <a:schemeClr val="tx1"/>
                </a:solidFill>
              </a:rPr>
              <a:t>by British East India Company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Sons of Liberty board ships in the Boston Harbor and dump over 300 crates of tea into the water</a:t>
            </a:r>
          </a:p>
          <a:p>
            <a:r>
              <a:rPr lang="en-US" sz="2400" dirty="0" smtClean="0"/>
              <a:t>Britain believes at this point they must respond in a harsh way</a:t>
            </a:r>
            <a:endParaRPr lang="en-US" sz="2400" dirty="0"/>
          </a:p>
        </p:txBody>
      </p:sp>
      <p:pic>
        <p:nvPicPr>
          <p:cNvPr id="5122" name="Picture 2" descr="http://www.crareacatholic.com/LaSalle/Resources/8th%20Websites%202013/MeLeah,%20Tanya,%20Hannah,%20Becca/Becca%20Fields%20Rev%20War/images/Boston%20Tea%20Party%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30" y="4838855"/>
            <a:ext cx="3542270" cy="201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edia-2.web.britannica.com/eb-media/75/96175-004-A4E3929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83" y="4908508"/>
            <a:ext cx="3011855" cy="19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Intolerable Acts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In response, Britain imposes new rules, especially for Boston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Intolerable Acts: Punishment for Colonists due to Boston Tea Party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Closed the port of Boston (no trading at all)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Outlawed their local government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Instituted martial law (British Soldiers everywhere in Boston)</a:t>
            </a:r>
          </a:p>
          <a:p>
            <a:r>
              <a:rPr lang="en-US" sz="2400" dirty="0" smtClean="0"/>
              <a:t>Colonists viewed this as intolerable-attacked their rights and freedom</a:t>
            </a:r>
            <a:endParaRPr lang="en-US" sz="2400" dirty="0"/>
          </a:p>
        </p:txBody>
      </p:sp>
      <p:pic>
        <p:nvPicPr>
          <p:cNvPr id="6146" name="Picture 2" descr="http://allthingsliberty.com/wp-content/uploads/2013/06/indist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18838"/>
            <a:ext cx="27813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Lexington and Concord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Lexington and Concord were </a:t>
            </a:r>
            <a:r>
              <a:rPr lang="en-US" dirty="0" smtClean="0">
                <a:solidFill>
                  <a:srgbClr val="C00000"/>
                </a:solidFill>
              </a:rPr>
              <a:t>two small towns outside Boston</a:t>
            </a:r>
          </a:p>
          <a:p>
            <a:r>
              <a:rPr lang="en-US" dirty="0" smtClean="0"/>
              <a:t>They were </a:t>
            </a:r>
            <a:r>
              <a:rPr lang="en-US" dirty="0" smtClean="0">
                <a:solidFill>
                  <a:srgbClr val="C00000"/>
                </a:solidFill>
              </a:rPr>
              <a:t>bases for Sons of Liberty activity and storage of weapons </a:t>
            </a:r>
          </a:p>
          <a:p>
            <a:r>
              <a:rPr lang="en-US" dirty="0" smtClean="0"/>
              <a:t>When the </a:t>
            </a:r>
            <a:r>
              <a:rPr lang="en-US" dirty="0" smtClean="0">
                <a:solidFill>
                  <a:srgbClr val="C00000"/>
                </a:solidFill>
              </a:rPr>
              <a:t>British</a:t>
            </a:r>
            <a:r>
              <a:rPr lang="en-US" dirty="0" smtClean="0"/>
              <a:t> discover this, they </a:t>
            </a:r>
            <a:r>
              <a:rPr lang="en-US" dirty="0" smtClean="0">
                <a:solidFill>
                  <a:srgbClr val="C00000"/>
                </a:solidFill>
              </a:rPr>
              <a:t>head to capture the leaders of the Sons of Liberty and the weapons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Paul Revere makes his midnight ride to warn the Sons of Liberty members there</a:t>
            </a:r>
          </a:p>
          <a:p>
            <a:endParaRPr lang="en-US" dirty="0"/>
          </a:p>
        </p:txBody>
      </p:sp>
      <p:pic>
        <p:nvPicPr>
          <p:cNvPr id="2050" name="Picture 2" descr="http://ulsrudenglish.wikispaces.com/file/view/battle-of-lexington-concord-1775.jpg/398223188/613x361/battle-of-lexington-concord-1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3" y="3839299"/>
            <a:ext cx="5308600" cy="302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4.legalinsurrection.com/wp-content/uploads/2015/04/paul-revere-midnight-ride-240-years--e1429318022423-620x4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43" y="3839299"/>
            <a:ext cx="4052206" cy="284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8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2576</TotalTime>
  <Words>509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Retrospect</vt:lpstr>
      <vt:lpstr>Daily Quiz- 9/12</vt:lpstr>
      <vt:lpstr>Breaking Point</vt:lpstr>
      <vt:lpstr>Review</vt:lpstr>
      <vt:lpstr>Britain Declares a new tax</vt:lpstr>
      <vt:lpstr>Boston Massacre</vt:lpstr>
      <vt:lpstr>Discussion</vt:lpstr>
      <vt:lpstr>Boston Tea Party</vt:lpstr>
      <vt:lpstr>Intolerable Acts</vt:lpstr>
      <vt:lpstr>Lexington and Concord</vt:lpstr>
      <vt:lpstr>Reflection</vt:lpstr>
    </vt:vector>
  </TitlesOfParts>
  <Company>CMCSS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Point</dc:title>
  <dc:creator>Eric Thieleman</dc:creator>
  <cp:lastModifiedBy>Rachael Thieleman</cp:lastModifiedBy>
  <cp:revision>21</cp:revision>
  <dcterms:created xsi:type="dcterms:W3CDTF">2015-09-15T02:56:11Z</dcterms:created>
  <dcterms:modified xsi:type="dcterms:W3CDTF">2017-09-11T14:54:17Z</dcterms:modified>
</cp:coreProperties>
</file>